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1"/>
  </p:notesMasterIdLst>
  <p:handoutMasterIdLst>
    <p:handoutMasterId r:id="rId52"/>
  </p:handoutMasterIdLst>
  <p:sldIdLst>
    <p:sldId id="256" r:id="rId2"/>
    <p:sldId id="325" r:id="rId3"/>
    <p:sldId id="298" r:id="rId4"/>
    <p:sldId id="295" r:id="rId5"/>
    <p:sldId id="258" r:id="rId6"/>
    <p:sldId id="400" r:id="rId7"/>
    <p:sldId id="326" r:id="rId8"/>
    <p:sldId id="327" r:id="rId9"/>
    <p:sldId id="328" r:id="rId10"/>
    <p:sldId id="329" r:id="rId11"/>
    <p:sldId id="332" r:id="rId12"/>
    <p:sldId id="334" r:id="rId13"/>
    <p:sldId id="336" r:id="rId14"/>
    <p:sldId id="338" r:id="rId15"/>
    <p:sldId id="340" r:id="rId16"/>
    <p:sldId id="342" r:id="rId17"/>
    <p:sldId id="344" r:id="rId18"/>
    <p:sldId id="330" r:id="rId19"/>
    <p:sldId id="346" r:id="rId20"/>
    <p:sldId id="348" r:id="rId21"/>
    <p:sldId id="350" r:id="rId22"/>
    <p:sldId id="352" r:id="rId23"/>
    <p:sldId id="354" r:id="rId24"/>
    <p:sldId id="356" r:id="rId25"/>
    <p:sldId id="358" r:id="rId26"/>
    <p:sldId id="359" r:id="rId27"/>
    <p:sldId id="367" r:id="rId28"/>
    <p:sldId id="361" r:id="rId29"/>
    <p:sldId id="363" r:id="rId30"/>
    <p:sldId id="365" r:id="rId31"/>
    <p:sldId id="368" r:id="rId32"/>
    <p:sldId id="369" r:id="rId33"/>
    <p:sldId id="370" r:id="rId34"/>
    <p:sldId id="371" r:id="rId35"/>
    <p:sldId id="372" r:id="rId36"/>
    <p:sldId id="374" r:id="rId37"/>
    <p:sldId id="376" r:id="rId38"/>
    <p:sldId id="378" r:id="rId39"/>
    <p:sldId id="380" r:id="rId40"/>
    <p:sldId id="382" r:id="rId41"/>
    <p:sldId id="384" r:id="rId42"/>
    <p:sldId id="386" r:id="rId43"/>
    <p:sldId id="387" r:id="rId44"/>
    <p:sldId id="389" r:id="rId45"/>
    <p:sldId id="391" r:id="rId46"/>
    <p:sldId id="393" r:id="rId47"/>
    <p:sldId id="395" r:id="rId48"/>
    <p:sldId id="397" r:id="rId49"/>
    <p:sldId id="398" r:id="rId50"/>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it-IT" altLang="it-IT"/>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it-IT" altLang="it-IT"/>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it-IT" altLang="it-IT"/>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01A15D1-132B-4E9C-9923-3F8E8E62C378}" type="slidenum">
              <a:rPr lang="it-IT" altLang="it-IT"/>
              <a:pPr/>
              <a:t>‹N›</a:t>
            </a:fld>
            <a:endParaRPr lang="it-IT" altLang="it-IT"/>
          </a:p>
        </p:txBody>
      </p:sp>
    </p:spTree>
    <p:extLst>
      <p:ext uri="{BB962C8B-B14F-4D97-AF65-F5344CB8AC3E}">
        <p14:creationId xmlns:p14="http://schemas.microsoft.com/office/powerpoint/2010/main" val="41035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it-IT" altLang="it-IT"/>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it-IT" altLang="it-IT"/>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it-IT" altLang="it-IT"/>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CAAA635-D40E-4C53-9E9D-F58C796DB322}" type="slidenum">
              <a:rPr lang="it-IT" altLang="it-IT"/>
              <a:pPr/>
              <a:t>‹N›</a:t>
            </a:fld>
            <a:endParaRPr lang="it-IT" altLang="it-IT"/>
          </a:p>
        </p:txBody>
      </p:sp>
    </p:spTree>
    <p:extLst>
      <p:ext uri="{BB962C8B-B14F-4D97-AF65-F5344CB8AC3E}">
        <p14:creationId xmlns:p14="http://schemas.microsoft.com/office/powerpoint/2010/main" val="2479305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1422400"/>
            <a:ext cx="9147175" cy="5435600"/>
            <a:chOff x="0" y="896"/>
            <a:chExt cx="5762" cy="3424"/>
          </a:xfrm>
        </p:grpSpPr>
        <p:grpSp>
          <p:nvGrpSpPr>
            <p:cNvPr id="47107" name="Group 3"/>
            <p:cNvGrpSpPr>
              <a:grpSpLocks/>
            </p:cNvGrpSpPr>
            <p:nvPr userDrawn="1"/>
          </p:nvGrpSpPr>
          <p:grpSpPr bwMode="auto">
            <a:xfrm>
              <a:off x="20" y="896"/>
              <a:ext cx="5742" cy="3424"/>
              <a:chOff x="20" y="896"/>
              <a:chExt cx="5742" cy="3424"/>
            </a:xfrm>
          </p:grpSpPr>
          <p:sp>
            <p:nvSpPr>
              <p:cNvPr id="4710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0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2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7121" name="Group 17"/>
            <p:cNvGrpSpPr>
              <a:grpSpLocks/>
            </p:cNvGrpSpPr>
            <p:nvPr userDrawn="1"/>
          </p:nvGrpSpPr>
          <p:grpSpPr bwMode="auto">
            <a:xfrm>
              <a:off x="0" y="2291"/>
              <a:ext cx="1385" cy="1702"/>
              <a:chOff x="0" y="2291"/>
              <a:chExt cx="1385" cy="1702"/>
            </a:xfrm>
          </p:grpSpPr>
          <p:sp>
            <p:nvSpPr>
              <p:cNvPr id="4712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8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2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7257" name="Rectangle 153"/>
          <p:cNvSpPr>
            <a:spLocks noGrp="1" noChangeArrowheads="1"/>
          </p:cNvSpPr>
          <p:nvPr>
            <p:ph type="ctrTitle" sz="quarter"/>
          </p:nvPr>
        </p:nvSpPr>
        <p:spPr>
          <a:xfrm>
            <a:off x="685800" y="1768475"/>
            <a:ext cx="7772400" cy="1736725"/>
          </a:xfrm>
        </p:spPr>
        <p:txBody>
          <a:bodyPr anchor="b" anchorCtr="1"/>
          <a:lstStyle>
            <a:lvl1pPr>
              <a:defRPr/>
            </a:lvl1pPr>
          </a:lstStyle>
          <a:p>
            <a:pPr lvl="0"/>
            <a:r>
              <a:rPr lang="it-IT" altLang="it-IT" noProof="0" smtClean="0"/>
              <a:t>Fare clic per modificare lo stile del titolo</a:t>
            </a:r>
          </a:p>
        </p:txBody>
      </p:sp>
      <p:sp>
        <p:nvSpPr>
          <p:cNvPr id="4725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it-IT" altLang="it-IT" noProof="0" smtClean="0"/>
              <a:t>Fare clic per modificare lo stile del sottotitolo dello schema</a:t>
            </a:r>
          </a:p>
        </p:txBody>
      </p:sp>
      <p:sp>
        <p:nvSpPr>
          <p:cNvPr id="4725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5E6024F1-7DA6-4CBD-A544-DFC99CE29E4C}" type="slidenum">
              <a:rPr lang="it-IT" altLang="it-IT"/>
              <a:pPr/>
              <a:t>‹N›</a:t>
            </a:fld>
            <a:endParaRPr lang="it-IT" altLang="it-IT"/>
          </a:p>
        </p:txBody>
      </p:sp>
    </p:spTree>
  </p:cSld>
  <p:clrMapOvr>
    <a:masterClrMapping/>
  </p:clrMapOvr>
  <p:transition>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11C6C4EF-4E04-4661-BA45-B663390B450D}" type="slidenum">
              <a:rPr lang="it-IT" altLang="it-IT"/>
              <a:pPr/>
              <a:t>‹N›</a:t>
            </a:fld>
            <a:endParaRPr lang="it-IT" altLang="it-IT"/>
          </a:p>
        </p:txBody>
      </p:sp>
    </p:spTree>
    <p:extLst>
      <p:ext uri="{BB962C8B-B14F-4D97-AF65-F5344CB8AC3E}">
        <p14:creationId xmlns:p14="http://schemas.microsoft.com/office/powerpoint/2010/main" val="2825858863"/>
      </p:ext>
    </p:extLst>
  </p:cSld>
  <p:clrMapOvr>
    <a:masterClrMapping/>
  </p:clrMapOvr>
  <p:transition>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87874399-82CF-4163-8E84-6C8F92BA6C93}" type="slidenum">
              <a:rPr lang="it-IT" altLang="it-IT"/>
              <a:pPr/>
              <a:t>‹N›</a:t>
            </a:fld>
            <a:endParaRPr lang="it-IT" altLang="it-IT"/>
          </a:p>
        </p:txBody>
      </p:sp>
    </p:spTree>
    <p:extLst>
      <p:ext uri="{BB962C8B-B14F-4D97-AF65-F5344CB8AC3E}">
        <p14:creationId xmlns:p14="http://schemas.microsoft.com/office/powerpoint/2010/main" val="3202431112"/>
      </p:ext>
    </p:extLst>
  </p:cSld>
  <p:clrMapOvr>
    <a:masterClrMapping/>
  </p:clrMapOvr>
  <p:transition>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28D1BD1E-0FFE-4C06-BB0A-96C788DA830E}" type="slidenum">
              <a:rPr lang="it-IT" altLang="it-IT"/>
              <a:pPr/>
              <a:t>‹N›</a:t>
            </a:fld>
            <a:endParaRPr lang="it-IT" altLang="it-IT"/>
          </a:p>
        </p:txBody>
      </p:sp>
    </p:spTree>
    <p:extLst>
      <p:ext uri="{BB962C8B-B14F-4D97-AF65-F5344CB8AC3E}">
        <p14:creationId xmlns:p14="http://schemas.microsoft.com/office/powerpoint/2010/main" val="2551034818"/>
      </p:ext>
    </p:extLst>
  </p:cSld>
  <p:clrMapOvr>
    <a:masterClrMapping/>
  </p:clrMapOvr>
  <p:transition>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33A96FA0-EDFF-4E38-B462-09FAF5246A3F}" type="slidenum">
              <a:rPr lang="it-IT" altLang="it-IT"/>
              <a:pPr/>
              <a:t>‹N›</a:t>
            </a:fld>
            <a:endParaRPr lang="it-IT" altLang="it-IT"/>
          </a:p>
        </p:txBody>
      </p:sp>
    </p:spTree>
    <p:extLst>
      <p:ext uri="{BB962C8B-B14F-4D97-AF65-F5344CB8AC3E}">
        <p14:creationId xmlns:p14="http://schemas.microsoft.com/office/powerpoint/2010/main" val="3966116396"/>
      </p:ext>
    </p:extLst>
  </p:cSld>
  <p:clrMapOvr>
    <a:masterClrMapping/>
  </p:clrMapOvr>
  <p:transition>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36FF09BF-29AA-493E-ABB3-526BA11D3FAC}" type="slidenum">
              <a:rPr lang="it-IT" altLang="it-IT"/>
              <a:pPr/>
              <a:t>‹N›</a:t>
            </a:fld>
            <a:endParaRPr lang="it-IT" altLang="it-IT"/>
          </a:p>
        </p:txBody>
      </p:sp>
    </p:spTree>
    <p:extLst>
      <p:ext uri="{BB962C8B-B14F-4D97-AF65-F5344CB8AC3E}">
        <p14:creationId xmlns:p14="http://schemas.microsoft.com/office/powerpoint/2010/main" val="1425087175"/>
      </p:ext>
    </p:extLst>
  </p:cSld>
  <p:clrMapOvr>
    <a:masterClrMapping/>
  </p:clrMapOvr>
  <p:transition>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6CC770D4-708D-41FA-B9E5-C3162C5316AF}" type="slidenum">
              <a:rPr lang="it-IT" altLang="it-IT"/>
              <a:pPr/>
              <a:t>‹N›</a:t>
            </a:fld>
            <a:endParaRPr lang="it-IT" altLang="it-IT"/>
          </a:p>
        </p:txBody>
      </p:sp>
    </p:spTree>
    <p:extLst>
      <p:ext uri="{BB962C8B-B14F-4D97-AF65-F5344CB8AC3E}">
        <p14:creationId xmlns:p14="http://schemas.microsoft.com/office/powerpoint/2010/main" val="3802835147"/>
      </p:ext>
    </p:extLst>
  </p:cSld>
  <p:clrMapOvr>
    <a:masterClrMapping/>
  </p:clrMapOvr>
  <p:transition>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AECBF105-6266-4C2D-9470-C362133B99C9}" type="slidenum">
              <a:rPr lang="it-IT" altLang="it-IT"/>
              <a:pPr/>
              <a:t>‹N›</a:t>
            </a:fld>
            <a:endParaRPr lang="it-IT" altLang="it-IT"/>
          </a:p>
        </p:txBody>
      </p:sp>
    </p:spTree>
    <p:extLst>
      <p:ext uri="{BB962C8B-B14F-4D97-AF65-F5344CB8AC3E}">
        <p14:creationId xmlns:p14="http://schemas.microsoft.com/office/powerpoint/2010/main" val="252051988"/>
      </p:ext>
    </p:extLst>
  </p:cSld>
  <p:clrMapOvr>
    <a:masterClrMapping/>
  </p:clrMapOvr>
  <p:transition>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55F8B5B1-9D23-4C20-97D0-A9279E412C7F}" type="slidenum">
              <a:rPr lang="it-IT" altLang="it-IT"/>
              <a:pPr/>
              <a:t>‹N›</a:t>
            </a:fld>
            <a:endParaRPr lang="it-IT" altLang="it-IT"/>
          </a:p>
        </p:txBody>
      </p:sp>
    </p:spTree>
    <p:extLst>
      <p:ext uri="{BB962C8B-B14F-4D97-AF65-F5344CB8AC3E}">
        <p14:creationId xmlns:p14="http://schemas.microsoft.com/office/powerpoint/2010/main" val="3009689501"/>
      </p:ext>
    </p:extLst>
  </p:cSld>
  <p:clrMapOvr>
    <a:masterClrMapping/>
  </p:clrMapOvr>
  <p:transition>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39B1FA1B-86D2-4B8C-8463-C80FE92BA7DE}" type="slidenum">
              <a:rPr lang="it-IT" altLang="it-IT"/>
              <a:pPr/>
              <a:t>‹N›</a:t>
            </a:fld>
            <a:endParaRPr lang="it-IT" altLang="it-IT"/>
          </a:p>
        </p:txBody>
      </p:sp>
    </p:spTree>
    <p:extLst>
      <p:ext uri="{BB962C8B-B14F-4D97-AF65-F5344CB8AC3E}">
        <p14:creationId xmlns:p14="http://schemas.microsoft.com/office/powerpoint/2010/main" val="2703349507"/>
      </p:ext>
    </p:extLst>
  </p:cSld>
  <p:clrMapOvr>
    <a:masterClrMapping/>
  </p:clrMapOvr>
  <p:transition>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BF565A03-5C38-4EB3-BEE7-E237A319BFC0}" type="slidenum">
              <a:rPr lang="it-IT" altLang="it-IT"/>
              <a:pPr/>
              <a:t>‹N›</a:t>
            </a:fld>
            <a:endParaRPr lang="it-IT" altLang="it-IT"/>
          </a:p>
        </p:txBody>
      </p:sp>
    </p:spTree>
    <p:extLst>
      <p:ext uri="{BB962C8B-B14F-4D97-AF65-F5344CB8AC3E}">
        <p14:creationId xmlns:p14="http://schemas.microsoft.com/office/powerpoint/2010/main" val="674951760"/>
      </p:ext>
    </p:extLst>
  </p:cSld>
  <p:clrMapOvr>
    <a:masterClrMapping/>
  </p:clrMapOvr>
  <p:transition>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1422400"/>
            <a:ext cx="9147175" cy="5435600"/>
            <a:chOff x="0" y="896"/>
            <a:chExt cx="5762" cy="3424"/>
          </a:xfrm>
        </p:grpSpPr>
        <p:grpSp>
          <p:nvGrpSpPr>
            <p:cNvPr id="46083" name="Group 3"/>
            <p:cNvGrpSpPr>
              <a:grpSpLocks/>
            </p:cNvGrpSpPr>
            <p:nvPr userDrawn="1"/>
          </p:nvGrpSpPr>
          <p:grpSpPr bwMode="auto">
            <a:xfrm>
              <a:off x="20" y="896"/>
              <a:ext cx="5742" cy="3424"/>
              <a:chOff x="20" y="896"/>
              <a:chExt cx="5742" cy="3424"/>
            </a:xfrm>
          </p:grpSpPr>
          <p:sp>
            <p:nvSpPr>
              <p:cNvPr id="4608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6097" name="Group 17"/>
            <p:cNvGrpSpPr>
              <a:grpSpLocks/>
            </p:cNvGrpSpPr>
            <p:nvPr userDrawn="1"/>
          </p:nvGrpSpPr>
          <p:grpSpPr bwMode="auto">
            <a:xfrm>
              <a:off x="0" y="2291"/>
              <a:ext cx="1385" cy="1702"/>
              <a:chOff x="0" y="2291"/>
              <a:chExt cx="1385" cy="1702"/>
            </a:xfrm>
          </p:grpSpPr>
          <p:sp>
            <p:nvSpPr>
              <p:cNvPr id="4609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9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6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23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623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623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it-IT" altLang="it-IT"/>
          </a:p>
        </p:txBody>
      </p:sp>
      <p:sp>
        <p:nvSpPr>
          <p:cNvPr id="4623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it-IT" altLang="it-IT"/>
          </a:p>
        </p:txBody>
      </p:sp>
      <p:sp>
        <p:nvSpPr>
          <p:cNvPr id="4623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349EB1C2-D06F-4C21-8D2C-3EE9D214133A}" type="slidenum">
              <a:rPr lang="it-IT" altLang="it-IT"/>
              <a:pPr/>
              <a:t>‹N›</a:t>
            </a:fld>
            <a:endParaRPr lang="it-IT" altLang="it-IT"/>
          </a:p>
        </p:txBody>
      </p:sp>
      <p:sp>
        <p:nvSpPr>
          <p:cNvPr id="4623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wheel spokes="8"/>
    <p:sndAc>
      <p:stSnd>
        <p:snd r:embed="rId13" name="chimes.wav"/>
      </p:stSnd>
    </p:sndAc>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676400"/>
          </a:xfrm>
        </p:spPr>
        <p:txBody>
          <a:bodyPr/>
          <a:lstStyle/>
          <a:p>
            <a:r>
              <a:rPr lang="it-IT" altLang="it-IT" b="1">
                <a:solidFill>
                  <a:schemeClr val="tx1"/>
                </a:solidFill>
              </a:rPr>
              <a:t>Prof. Bruno Pierri</a:t>
            </a:r>
            <a:br>
              <a:rPr lang="it-IT" altLang="it-IT" b="1">
                <a:solidFill>
                  <a:schemeClr val="tx1"/>
                </a:solidFill>
              </a:rPr>
            </a:br>
            <a:r>
              <a:rPr lang="it-IT" altLang="it-IT" b="1">
                <a:solidFill>
                  <a:schemeClr val="tx1"/>
                </a:solidFill>
              </a:rPr>
              <a:t>History of Italian Foreign Policy</a:t>
            </a:r>
          </a:p>
        </p:txBody>
      </p:sp>
      <p:sp>
        <p:nvSpPr>
          <p:cNvPr id="4099" name="Rectangle 3"/>
          <p:cNvSpPr>
            <a:spLocks noGrp="1" noChangeArrowheads="1"/>
          </p:cNvSpPr>
          <p:nvPr>
            <p:ph type="subTitle" idx="1"/>
          </p:nvPr>
        </p:nvSpPr>
        <p:spPr>
          <a:xfrm>
            <a:off x="0" y="2362200"/>
            <a:ext cx="9144000" cy="3886200"/>
          </a:xfrm>
        </p:spPr>
        <p:txBody>
          <a:bodyPr/>
          <a:lstStyle/>
          <a:p>
            <a:r>
              <a:rPr lang="it-IT" altLang="it-IT" sz="3800" b="1"/>
              <a:t>Italian Foreign Policy: A Historiographical Analysis, 1860-1922 </a:t>
            </a:r>
          </a:p>
          <a:p>
            <a:r>
              <a:rPr lang="it-IT" altLang="it-IT" sz="3800" b="1"/>
              <a:t>January 28th, 2015</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0" y="0"/>
            <a:ext cx="9144000" cy="990600"/>
          </a:xfrm>
        </p:spPr>
        <p:txBody>
          <a:bodyPr/>
          <a:lstStyle/>
          <a:p>
            <a:r>
              <a:rPr lang="it-IT" altLang="it-IT" b="1"/>
              <a:t>Austria</a:t>
            </a:r>
            <a:r>
              <a:rPr lang="it-IT" altLang="it-IT"/>
              <a:t> </a:t>
            </a:r>
          </a:p>
        </p:txBody>
      </p:sp>
      <p:sp>
        <p:nvSpPr>
          <p:cNvPr id="123907" name="Rectangle 3"/>
          <p:cNvSpPr>
            <a:spLocks noGrp="1" noRot="1" noChangeArrowheads="1"/>
          </p:cNvSpPr>
          <p:nvPr>
            <p:ph type="body" idx="1"/>
          </p:nvPr>
        </p:nvSpPr>
        <p:spPr>
          <a:xfrm>
            <a:off x="0" y="1143000"/>
            <a:ext cx="9144000" cy="5715000"/>
          </a:xfrm>
        </p:spPr>
        <p:txBody>
          <a:bodyPr/>
          <a:lstStyle/>
          <a:p>
            <a:pPr>
              <a:lnSpc>
                <a:spcPct val="90000"/>
              </a:lnSpc>
            </a:pPr>
            <a:r>
              <a:rPr lang="it-IT" altLang="it-IT" b="1"/>
              <a:t>Public enemy number one for both irredentists and imperialists </a:t>
            </a:r>
          </a:p>
          <a:p>
            <a:pPr>
              <a:lnSpc>
                <a:spcPct val="90000"/>
              </a:lnSpc>
            </a:pPr>
            <a:r>
              <a:rPr lang="it-IT" altLang="it-IT" b="1"/>
              <a:t>Until 1916, Austria had been the only European power to which Italy had ever declared war</a:t>
            </a:r>
          </a:p>
          <a:p>
            <a:pPr>
              <a:lnSpc>
                <a:spcPct val="90000"/>
              </a:lnSpc>
            </a:pPr>
            <a:r>
              <a:rPr lang="it-IT" altLang="it-IT" b="1"/>
              <a:t>At the same time, since 1882 Austria had been an ally in the Triple Alliance</a:t>
            </a:r>
          </a:p>
          <a:p>
            <a:pPr>
              <a:lnSpc>
                <a:spcPct val="90000"/>
              </a:lnSpc>
            </a:pPr>
            <a:r>
              <a:rPr lang="it-IT" altLang="it-IT" b="1"/>
              <a:t>Triple alliance necessary to preserve status quo (Central Powers as champions of conservatism) and oriented to public enemy number two</a:t>
            </a:r>
          </a:p>
        </p:txBody>
      </p:sp>
    </p:spTree>
  </p:cSld>
  <p:clrMapOvr>
    <a:masterClrMapping/>
  </p:clrMapOvr>
  <p:transition>
    <p:wheel spokes="8"/>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0" y="0"/>
            <a:ext cx="8915400" cy="685800"/>
          </a:xfrm>
        </p:spPr>
        <p:txBody>
          <a:bodyPr/>
          <a:lstStyle/>
          <a:p>
            <a:r>
              <a:rPr lang="it-IT" altLang="it-IT" sz="3600" b="1"/>
              <a:t>Giving up neutrality</a:t>
            </a:r>
          </a:p>
        </p:txBody>
      </p:sp>
      <p:sp>
        <p:nvSpPr>
          <p:cNvPr id="126979" name="Rectangle 3"/>
          <p:cNvSpPr>
            <a:spLocks noGrp="1" noRot="1" noChangeArrowheads="1"/>
          </p:cNvSpPr>
          <p:nvPr>
            <p:ph type="body" idx="1"/>
          </p:nvPr>
        </p:nvSpPr>
        <p:spPr>
          <a:xfrm>
            <a:off x="0" y="838200"/>
            <a:ext cx="9144000" cy="6019800"/>
          </a:xfrm>
        </p:spPr>
        <p:txBody>
          <a:bodyPr/>
          <a:lstStyle/>
          <a:p>
            <a:pPr marL="609600" indent="-609600">
              <a:lnSpc>
                <a:spcPct val="90000"/>
              </a:lnSpc>
            </a:pPr>
            <a:r>
              <a:rPr lang="it-IT" altLang="it-IT" b="1">
                <a:effectLst/>
              </a:rPr>
              <a:t>Rivalry with France and risk of invasion of Sicily</a:t>
            </a:r>
          </a:p>
          <a:p>
            <a:pPr marL="609600" indent="-609600">
              <a:lnSpc>
                <a:spcPct val="90000"/>
              </a:lnSpc>
            </a:pPr>
            <a:r>
              <a:rPr lang="it-IT" altLang="it-IT" b="1">
                <a:effectLst/>
              </a:rPr>
              <a:t>Austrian-Hungarian Empire might expand Eastwards, with relative strengthening in Adriatic </a:t>
            </a:r>
          </a:p>
          <a:p>
            <a:pPr marL="609600" indent="-609600">
              <a:lnSpc>
                <a:spcPct val="90000"/>
              </a:lnSpc>
            </a:pPr>
            <a:r>
              <a:rPr lang="it-IT" altLang="it-IT" b="1">
                <a:effectLst/>
              </a:rPr>
              <a:t>Hope that, in case of alliance, Austria might cede Trentino</a:t>
            </a:r>
          </a:p>
          <a:p>
            <a:pPr marL="609600" indent="-609600">
              <a:lnSpc>
                <a:spcPct val="90000"/>
              </a:lnSpc>
            </a:pPr>
            <a:r>
              <a:rPr lang="it-IT" altLang="it-IT" b="1">
                <a:effectLst/>
              </a:rPr>
              <a:t>In case of war between Russia and Turkey, Britain would have backed the former</a:t>
            </a:r>
          </a:p>
          <a:p>
            <a:pPr marL="609600" indent="-609600">
              <a:lnSpc>
                <a:spcPct val="90000"/>
              </a:lnSpc>
            </a:pPr>
            <a:r>
              <a:rPr lang="it-IT" altLang="it-IT" b="1" u="sng">
                <a:effectLst/>
              </a:rPr>
              <a:t>Neutrality could have been turned into isolation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0" y="0"/>
            <a:ext cx="9144000" cy="685800"/>
          </a:xfrm>
        </p:spPr>
        <p:txBody>
          <a:bodyPr/>
          <a:lstStyle/>
          <a:p>
            <a:r>
              <a:rPr lang="it-IT" altLang="it-IT" sz="4000" b="1"/>
              <a:t>Getting closer to Germany</a:t>
            </a:r>
          </a:p>
        </p:txBody>
      </p:sp>
      <p:sp>
        <p:nvSpPr>
          <p:cNvPr id="129027" name="Rectangle 3"/>
          <p:cNvSpPr>
            <a:spLocks noGrp="1" noRot="1" noChangeArrowheads="1"/>
          </p:cNvSpPr>
          <p:nvPr>
            <p:ph type="body" idx="1"/>
          </p:nvPr>
        </p:nvSpPr>
        <p:spPr>
          <a:xfrm>
            <a:off x="0" y="838200"/>
            <a:ext cx="9144000" cy="6019800"/>
          </a:xfrm>
        </p:spPr>
        <p:txBody>
          <a:bodyPr/>
          <a:lstStyle/>
          <a:p>
            <a:r>
              <a:rPr lang="it-IT" altLang="it-IT" b="1"/>
              <a:t>1877 Crispi (Chairman of House of Deputies) got in touch with Bismarck to propose alliance in case of war against both France and Austria</a:t>
            </a:r>
          </a:p>
          <a:p>
            <a:r>
              <a:rPr lang="it-IT" altLang="it-IT" b="1"/>
              <a:t>Integrity of Austrian Empire matched European balance and German interests</a:t>
            </a:r>
          </a:p>
          <a:p>
            <a:r>
              <a:rPr lang="it-IT" altLang="it-IT" b="1"/>
              <a:t>Italian proposal rejected: Bismarck did not back Italian irredentism and wished Italo-Austrian friendship</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0" y="0"/>
            <a:ext cx="9144000" cy="838200"/>
          </a:xfrm>
        </p:spPr>
        <p:txBody>
          <a:bodyPr/>
          <a:lstStyle/>
          <a:p>
            <a:r>
              <a:rPr lang="it-IT" altLang="it-IT" sz="3600" b="1"/>
              <a:t>Berlin Congress 1878</a:t>
            </a:r>
          </a:p>
        </p:txBody>
      </p:sp>
      <p:sp>
        <p:nvSpPr>
          <p:cNvPr id="131075" name="Rectangle 3"/>
          <p:cNvSpPr>
            <a:spLocks noGrp="1" noRot="1" noChangeArrowheads="1"/>
          </p:cNvSpPr>
          <p:nvPr>
            <p:ph type="body" idx="1"/>
          </p:nvPr>
        </p:nvSpPr>
        <p:spPr>
          <a:xfrm>
            <a:off x="0" y="990600"/>
            <a:ext cx="9144000" cy="5867400"/>
          </a:xfrm>
        </p:spPr>
        <p:txBody>
          <a:bodyPr/>
          <a:lstStyle/>
          <a:p>
            <a:r>
              <a:rPr lang="it-IT" altLang="it-IT" b="1"/>
              <a:t>Austria occupied Bosnia-Herzegovina and improved positions in Dalmatia</a:t>
            </a:r>
          </a:p>
          <a:p>
            <a:r>
              <a:rPr lang="it-IT" altLang="it-IT" b="1"/>
              <a:t>Britain kept Cyprus</a:t>
            </a:r>
          </a:p>
          <a:p>
            <a:r>
              <a:rPr lang="it-IT" altLang="it-IT" b="1"/>
              <a:t>France got free hand in Tunisia</a:t>
            </a:r>
          </a:p>
          <a:p>
            <a:r>
              <a:rPr lang="it-IT" altLang="it-IT" b="1"/>
              <a:t>Russia gained Bessarabia and Batum, on Black Sea</a:t>
            </a:r>
          </a:p>
          <a:p>
            <a:r>
              <a:rPr lang="it-IT" altLang="it-IT" b="1"/>
              <a:t>Germany had no territorial gains, but became main stay of European balance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endParaRPr lang="it-IT" altLang="it-IT"/>
          </a:p>
        </p:txBody>
      </p:sp>
      <p:sp>
        <p:nvSpPr>
          <p:cNvPr id="133123" name="Rectangle 3"/>
          <p:cNvSpPr>
            <a:spLocks noGrp="1" noRot="1" noChangeArrowheads="1"/>
          </p:cNvSpPr>
          <p:nvPr>
            <p:ph type="body" idx="1"/>
          </p:nvPr>
        </p:nvSpPr>
        <p:spPr/>
        <p:txBody>
          <a:bodyPr/>
          <a:lstStyle/>
          <a:p>
            <a:endParaRPr lang="it-IT" altLang="it-IT"/>
          </a:p>
        </p:txBody>
      </p:sp>
      <p:pic>
        <p:nvPicPr>
          <p:cNvPr id="133124" name="Picture 4" descr="storia_18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0"/>
            <a:ext cx="9144000" cy="762000"/>
          </a:xfrm>
        </p:spPr>
        <p:txBody>
          <a:bodyPr/>
          <a:lstStyle/>
          <a:p>
            <a:r>
              <a:rPr lang="it-IT" altLang="it-IT" sz="3200" b="1"/>
              <a:t>Repercussions in Italy</a:t>
            </a:r>
          </a:p>
        </p:txBody>
      </p:sp>
      <p:sp>
        <p:nvSpPr>
          <p:cNvPr id="135171"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b="1"/>
              <a:t>No gain for Italy</a:t>
            </a:r>
          </a:p>
          <a:p>
            <a:pPr>
              <a:lnSpc>
                <a:spcPct val="90000"/>
              </a:lnSpc>
            </a:pPr>
            <a:r>
              <a:rPr lang="it-IT" altLang="it-IT" b="1"/>
              <a:t>Agreements reached before Congress</a:t>
            </a:r>
          </a:p>
          <a:p>
            <a:pPr>
              <a:lnSpc>
                <a:spcPct val="90000"/>
              </a:lnSpc>
            </a:pPr>
            <a:r>
              <a:rPr lang="it-IT" altLang="it-IT" b="1"/>
              <a:t>Italy excluded since she was not part of any alliance</a:t>
            </a:r>
          </a:p>
          <a:p>
            <a:pPr>
              <a:lnSpc>
                <a:spcPct val="90000"/>
              </a:lnSpc>
            </a:pPr>
            <a:r>
              <a:rPr lang="it-IT" altLang="it-IT" b="1"/>
              <a:t>May 12, 1881: French Protectorate on Tunisia without any compensation and guarantee to Italian interests </a:t>
            </a:r>
          </a:p>
          <a:p>
            <a:pPr>
              <a:lnSpc>
                <a:spcPct val="90000"/>
              </a:lnSpc>
            </a:pPr>
            <a:r>
              <a:rPr lang="it-IT" altLang="it-IT" b="1"/>
              <a:t>British tacit assent to French interests </a:t>
            </a:r>
          </a:p>
          <a:p>
            <a:pPr>
              <a:lnSpc>
                <a:spcPct val="90000"/>
              </a:lnSpc>
            </a:pPr>
            <a:r>
              <a:rPr lang="it-IT" altLang="it-IT" b="1"/>
              <a:t>Italy completely isolated and diplomatically powerless</a:t>
            </a:r>
          </a:p>
          <a:p>
            <a:pPr>
              <a:lnSpc>
                <a:spcPct val="90000"/>
              </a:lnSpc>
            </a:pPr>
            <a:r>
              <a:rPr lang="it-IT" altLang="it-IT" b="1"/>
              <a:t>Necessity of alliance on anti-French purposes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0"/>
            <a:ext cx="8842375" cy="685800"/>
          </a:xfrm>
        </p:spPr>
        <p:txBody>
          <a:bodyPr/>
          <a:lstStyle/>
          <a:p>
            <a:r>
              <a:rPr lang="it-IT" altLang="it-IT" sz="3600" b="1"/>
              <a:t>Triple Alliance 1882</a:t>
            </a:r>
          </a:p>
        </p:txBody>
      </p:sp>
      <p:sp>
        <p:nvSpPr>
          <p:cNvPr id="137219" name="Rectangle 3"/>
          <p:cNvSpPr>
            <a:spLocks noGrp="1" noRot="1" noChangeArrowheads="1"/>
          </p:cNvSpPr>
          <p:nvPr>
            <p:ph type="body" idx="1"/>
          </p:nvPr>
        </p:nvSpPr>
        <p:spPr>
          <a:xfrm>
            <a:off x="0" y="838200"/>
            <a:ext cx="9144000" cy="6019800"/>
          </a:xfrm>
        </p:spPr>
        <p:txBody>
          <a:bodyPr/>
          <a:lstStyle/>
          <a:p>
            <a:pPr>
              <a:lnSpc>
                <a:spcPct val="80000"/>
              </a:lnSpc>
            </a:pPr>
            <a:r>
              <a:rPr lang="it-IT" altLang="it-IT" sz="2400" b="1"/>
              <a:t>Italian committment to assist Germany in case of unprovocked French aggression</a:t>
            </a:r>
          </a:p>
          <a:p>
            <a:pPr>
              <a:lnSpc>
                <a:spcPct val="80000"/>
              </a:lnSpc>
            </a:pPr>
            <a:r>
              <a:rPr lang="it-IT" altLang="it-IT" sz="2400" b="1"/>
              <a:t>Austrian and German committment to assist Italy in case of unprovocked French aggression</a:t>
            </a:r>
          </a:p>
          <a:p>
            <a:pPr>
              <a:lnSpc>
                <a:spcPct val="80000"/>
              </a:lnSpc>
            </a:pPr>
            <a:r>
              <a:rPr lang="it-IT" altLang="it-IT" sz="2400" b="1"/>
              <a:t>Casus foederis: in case one or two parties involved in war, without any provocation, against two or more powers – I.e. if Austria attacked by Russia and France, Italy obliged to intervene </a:t>
            </a:r>
          </a:p>
          <a:p>
            <a:pPr>
              <a:lnSpc>
                <a:spcPct val="80000"/>
              </a:lnSpc>
            </a:pPr>
            <a:r>
              <a:rPr lang="it-IT" altLang="it-IT" sz="2400" b="1"/>
              <a:t>In case of war against power due to threat, the other parts observed benevolent neutrality towards allies, reserving themselves to intervene on her side</a:t>
            </a:r>
          </a:p>
          <a:p>
            <a:pPr>
              <a:lnSpc>
                <a:spcPct val="80000"/>
              </a:lnSpc>
            </a:pPr>
            <a:r>
              <a:rPr lang="it-IT" altLang="it-IT" sz="2400" b="1"/>
              <a:t>Committment not to undertake any other alliance hostile to Triple Alliance and to consult the other parts on political and economic matters</a:t>
            </a:r>
          </a:p>
          <a:p>
            <a:pPr>
              <a:lnSpc>
                <a:spcPct val="80000"/>
              </a:lnSpc>
            </a:pPr>
            <a:r>
              <a:rPr lang="it-IT" altLang="it-IT" sz="2400" b="1"/>
              <a:t>Accomplishment of Bismarck diplomacy: isolation of France, surrounding of Germany avoided, European system rotating around Germany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endParaRPr lang="it-IT" altLang="it-IT"/>
          </a:p>
        </p:txBody>
      </p:sp>
      <p:sp>
        <p:nvSpPr>
          <p:cNvPr id="139267" name="Rectangle 3"/>
          <p:cNvSpPr>
            <a:spLocks noGrp="1" noRot="1" noChangeArrowheads="1"/>
          </p:cNvSpPr>
          <p:nvPr>
            <p:ph type="body" idx="1"/>
          </p:nvPr>
        </p:nvSpPr>
        <p:spPr/>
        <p:txBody>
          <a:bodyPr/>
          <a:lstStyle/>
          <a:p>
            <a:endParaRPr lang="it-IT" altLang="it-IT"/>
          </a:p>
        </p:txBody>
      </p:sp>
      <p:pic>
        <p:nvPicPr>
          <p:cNvPr id="139268" name="Picture 4" descr="File:Map Europe alliances 1914-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0" y="0"/>
            <a:ext cx="9144000" cy="838200"/>
          </a:xfrm>
        </p:spPr>
        <p:txBody>
          <a:bodyPr/>
          <a:lstStyle/>
          <a:p>
            <a:r>
              <a:rPr lang="it-IT" altLang="it-IT"/>
              <a:t>France </a:t>
            </a:r>
          </a:p>
        </p:txBody>
      </p:sp>
      <p:sp>
        <p:nvSpPr>
          <p:cNvPr id="124931" name="Rectangle 3"/>
          <p:cNvSpPr>
            <a:spLocks noGrp="1" noRot="1" noChangeArrowheads="1"/>
          </p:cNvSpPr>
          <p:nvPr>
            <p:ph type="body" idx="1"/>
          </p:nvPr>
        </p:nvSpPr>
        <p:spPr>
          <a:xfrm>
            <a:off x="0" y="1066800"/>
            <a:ext cx="9144000" cy="5791200"/>
          </a:xfrm>
        </p:spPr>
        <p:txBody>
          <a:bodyPr/>
          <a:lstStyle/>
          <a:p>
            <a:pPr marL="609600" indent="-609600">
              <a:lnSpc>
                <a:spcPct val="90000"/>
              </a:lnSpc>
            </a:pPr>
            <a:r>
              <a:rPr lang="it-IT" altLang="it-IT" sz="2400" b="1"/>
              <a:t>Latin sister/step sister</a:t>
            </a:r>
          </a:p>
          <a:p>
            <a:pPr marL="609600" indent="-609600">
              <a:lnSpc>
                <a:spcPct val="90000"/>
              </a:lnSpc>
            </a:pPr>
            <a:r>
              <a:rPr lang="it-IT" altLang="it-IT" sz="2400" b="1"/>
              <a:t>While Piedmont expanded into Italy, Cavour had surrendered Nice and Savoy to France</a:t>
            </a:r>
          </a:p>
          <a:p>
            <a:pPr marL="609600" indent="-609600">
              <a:lnSpc>
                <a:spcPct val="90000"/>
              </a:lnSpc>
            </a:pPr>
            <a:r>
              <a:rPr lang="it-IT" altLang="it-IT" sz="2400" b="1"/>
              <a:t>While Nice, Savoy or Marseilles did not possess strategic importance of Trento and Trieste, conflict with France was also ideological:</a:t>
            </a:r>
          </a:p>
          <a:p>
            <a:pPr marL="609600" indent="-609600">
              <a:lnSpc>
                <a:spcPct val="90000"/>
              </a:lnSpc>
              <a:buFont typeface="Arial" charset="0"/>
              <a:buAutoNum type="alphaUcParenR"/>
            </a:pPr>
            <a:r>
              <a:rPr lang="it-IT" altLang="it-IT" sz="2400" b="1"/>
              <a:t>Republican France might soccour democrats in Italy</a:t>
            </a:r>
          </a:p>
          <a:p>
            <a:pPr marL="609600" indent="-609600">
              <a:lnSpc>
                <a:spcPct val="90000"/>
              </a:lnSpc>
              <a:buFont typeface="Arial" charset="0"/>
              <a:buAutoNum type="alphaUcParenR"/>
            </a:pPr>
            <a:r>
              <a:rPr lang="it-IT" altLang="it-IT" sz="2400" b="1"/>
              <a:t>Catholic France might befriend the Pope</a:t>
            </a:r>
          </a:p>
          <a:p>
            <a:pPr marL="609600" indent="-609600">
              <a:lnSpc>
                <a:spcPct val="90000"/>
              </a:lnSpc>
              <a:buFont typeface="Arial" charset="0"/>
              <a:buAutoNum type="alphaUcParenR"/>
            </a:pPr>
            <a:r>
              <a:rPr lang="it-IT" altLang="it-IT" sz="2400" b="1"/>
              <a:t>Intellectual France might claim cultural superiority</a:t>
            </a:r>
          </a:p>
          <a:p>
            <a:pPr marL="609600" indent="-609600">
              <a:lnSpc>
                <a:spcPct val="90000"/>
              </a:lnSpc>
              <a:buFont typeface="Arial" charset="0"/>
              <a:buAutoNum type="alphaUcParenR"/>
            </a:pPr>
            <a:r>
              <a:rPr lang="it-IT" altLang="it-IT" sz="2400" b="1"/>
              <a:t>Financial and commercial France might dominate Italian economy</a:t>
            </a:r>
          </a:p>
          <a:p>
            <a:pPr marL="609600" indent="-609600">
              <a:lnSpc>
                <a:spcPct val="90000"/>
              </a:lnSpc>
              <a:buFont typeface="Arial" charset="0"/>
              <a:buAutoNum type="alphaUcParenR"/>
            </a:pPr>
            <a:r>
              <a:rPr lang="it-IT" altLang="it-IT" sz="2400" b="1"/>
              <a:t>Imperial rivalry with France</a:t>
            </a:r>
          </a:p>
        </p:txBody>
      </p:sp>
    </p:spTree>
  </p:cSld>
  <p:clrMapOvr>
    <a:masterClrMapping/>
  </p:clrMapOvr>
  <p:transition>
    <p:wheel spokes="8"/>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0"/>
            <a:ext cx="9144000" cy="685800"/>
          </a:xfrm>
        </p:spPr>
        <p:txBody>
          <a:bodyPr/>
          <a:lstStyle/>
          <a:p>
            <a:r>
              <a:rPr lang="it-IT" altLang="it-IT" sz="3600" b="1"/>
              <a:t>France</a:t>
            </a:r>
            <a:endParaRPr lang="it-IT" altLang="it-IT" sz="3600"/>
          </a:p>
        </p:txBody>
      </p:sp>
      <p:sp>
        <p:nvSpPr>
          <p:cNvPr id="141315" name="Rectangle 3"/>
          <p:cNvSpPr>
            <a:spLocks noGrp="1" noRot="1" noChangeArrowheads="1"/>
          </p:cNvSpPr>
          <p:nvPr>
            <p:ph type="body" idx="1"/>
          </p:nvPr>
        </p:nvSpPr>
        <p:spPr>
          <a:xfrm>
            <a:off x="0" y="762000"/>
            <a:ext cx="9144000" cy="6096000"/>
          </a:xfrm>
        </p:spPr>
        <p:txBody>
          <a:bodyPr/>
          <a:lstStyle/>
          <a:p>
            <a:pPr marL="609600" indent="-609600">
              <a:lnSpc>
                <a:spcPct val="80000"/>
              </a:lnSpc>
            </a:pPr>
            <a:r>
              <a:rPr lang="it-IT" altLang="it-IT" sz="2200" b="1"/>
              <a:t>Tunisian Question:</a:t>
            </a:r>
          </a:p>
          <a:p>
            <a:pPr marL="609600" indent="-609600">
              <a:lnSpc>
                <a:spcPct val="80000"/>
              </a:lnSpc>
            </a:pPr>
            <a:r>
              <a:rPr lang="it-IT" altLang="it-IT" sz="2200" b="1"/>
              <a:t>Treaty undersigned with Bey – Lord of Tunis, formally vassal of Sublime Porte, but practically widely self-governing – in Sept 1868 safeguarded Italians living there; Italy to benefit status of most favoured nation on economic level, as well as France </a:t>
            </a:r>
          </a:p>
          <a:p>
            <a:pPr marL="609600" indent="-609600">
              <a:lnSpc>
                <a:spcPct val="80000"/>
              </a:lnSpc>
            </a:pPr>
            <a:r>
              <a:rPr lang="it-IT" altLang="it-IT" sz="2200" b="1"/>
              <a:t>In order to divert French attention from revanschism against Prussia, Bismarck persuaded them to concentate on different aims</a:t>
            </a:r>
          </a:p>
          <a:p>
            <a:pPr marL="609600" indent="-609600">
              <a:lnSpc>
                <a:spcPct val="80000"/>
              </a:lnSpc>
            </a:pPr>
            <a:r>
              <a:rPr lang="it-IT" altLang="it-IT" sz="2200" b="1"/>
              <a:t>Bismarck felt this would bring a double advantage to Germany</a:t>
            </a:r>
          </a:p>
          <a:p>
            <a:pPr marL="609600" indent="-609600">
              <a:lnSpc>
                <a:spcPct val="80000"/>
              </a:lnSpc>
              <a:buFont typeface="Arial" charset="0"/>
              <a:buAutoNum type="alphaUcParenR"/>
            </a:pPr>
            <a:r>
              <a:rPr lang="it-IT" altLang="it-IT" sz="2200" b="1"/>
              <a:t>distract France from plans of revanche in Europe</a:t>
            </a:r>
          </a:p>
          <a:p>
            <a:pPr marL="609600" indent="-609600">
              <a:lnSpc>
                <a:spcPct val="80000"/>
              </a:lnSpc>
              <a:buFont typeface="Arial" charset="0"/>
              <a:buAutoNum type="alphaUcParenR"/>
            </a:pPr>
            <a:r>
              <a:rPr lang="it-IT" altLang="it-IT" sz="2200" b="1"/>
              <a:t>France clashed with Britain and Italy over the African question</a:t>
            </a:r>
          </a:p>
          <a:p>
            <a:pPr marL="609600" indent="-609600">
              <a:lnSpc>
                <a:spcPct val="80000"/>
              </a:lnSpc>
            </a:pPr>
            <a:r>
              <a:rPr lang="it-IT" altLang="it-IT" sz="2200" b="1"/>
              <a:t>While France remained hostile towards Britain, she could not fight in Europe, and an offended Italy would seek support in Germany and Austria-Hungary</a:t>
            </a:r>
          </a:p>
          <a:p>
            <a:pPr marL="609600" indent="-609600">
              <a:lnSpc>
                <a:spcPct val="80000"/>
              </a:lnSpc>
            </a:pPr>
            <a:r>
              <a:rPr lang="it-IT" altLang="it-IT" sz="2200" b="1"/>
              <a:t>Tunisia became French protecorate (1881) with great Italian displeasure </a:t>
            </a:r>
          </a:p>
          <a:p>
            <a:pPr marL="609600" indent="-609600">
              <a:lnSpc>
                <a:spcPct val="80000"/>
              </a:lnSpc>
            </a:pPr>
            <a:r>
              <a:rPr lang="it-IT" altLang="it-IT" sz="2200" b="1"/>
              <a:t>This ended up to favour Austrian and German interests</a:t>
            </a:r>
          </a:p>
        </p:txBody>
      </p:sp>
      <p:sp>
        <p:nvSpPr>
          <p:cNvPr id="141316" name="Rectangle 4"/>
          <p:cNvSpPr>
            <a:spLocks noChangeArrowheads="1"/>
          </p:cNvSpPr>
          <p:nvPr/>
        </p:nvSpPr>
        <p:spPr bwMode="auto">
          <a:xfrm flipV="1">
            <a:off x="457200" y="3662363"/>
            <a:ext cx="8305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endParaRPr lang="it-IT" altLang="it-IT"/>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0" y="0"/>
            <a:ext cx="9144000" cy="685800"/>
          </a:xfrm>
        </p:spPr>
        <p:txBody>
          <a:bodyPr/>
          <a:lstStyle/>
          <a:p>
            <a:r>
              <a:rPr lang="it-IT" altLang="it-IT" sz="4000" b="1"/>
              <a:t>France vs Italy</a:t>
            </a:r>
          </a:p>
        </p:txBody>
      </p:sp>
      <p:sp>
        <p:nvSpPr>
          <p:cNvPr id="119811" name="Rectangle 3"/>
          <p:cNvSpPr>
            <a:spLocks noGrp="1" noRot="1" noChangeArrowheads="1"/>
          </p:cNvSpPr>
          <p:nvPr>
            <p:ph type="body" idx="1"/>
          </p:nvPr>
        </p:nvSpPr>
        <p:spPr>
          <a:xfrm>
            <a:off x="0" y="838200"/>
            <a:ext cx="9144000" cy="6019800"/>
          </a:xfrm>
        </p:spPr>
        <p:txBody>
          <a:bodyPr/>
          <a:lstStyle/>
          <a:p>
            <a:pPr marL="609600" indent="-609600">
              <a:lnSpc>
                <a:spcPct val="80000"/>
              </a:lnSpc>
            </a:pPr>
            <a:r>
              <a:rPr lang="it-IT" altLang="it-IT" sz="2000" b="1"/>
              <a:t>Harold Nicolson, British Diplomat, 1939:</a:t>
            </a:r>
          </a:p>
          <a:p>
            <a:pPr marL="609600" indent="-609600">
              <a:lnSpc>
                <a:spcPct val="80000"/>
              </a:lnSpc>
              <a:buFont typeface="Arial" charset="0"/>
              <a:buAutoNum type="alphaUcParenR"/>
            </a:pPr>
            <a:r>
              <a:rPr lang="it-IT" altLang="it-IT" sz="2000" b="1"/>
              <a:t>Rigid French Diplomacy vs Italian mobile diplomacy</a:t>
            </a:r>
          </a:p>
          <a:p>
            <a:pPr marL="609600" indent="-609600">
              <a:lnSpc>
                <a:spcPct val="80000"/>
              </a:lnSpc>
              <a:buFont typeface="Arial" charset="0"/>
              <a:buAutoNum type="alphaUcParenR"/>
            </a:pPr>
            <a:r>
              <a:rPr lang="it-IT" altLang="it-IT" sz="2000" b="1"/>
              <a:t>Italian diplomacy system based on Renaissance traditions, based neither on business, nor on power-policy. It is based on ongoing manouvre</a:t>
            </a:r>
          </a:p>
          <a:p>
            <a:pPr marL="609600" indent="-609600">
              <a:lnSpc>
                <a:spcPct val="80000"/>
              </a:lnSpc>
              <a:buFont typeface="Arial" charset="0"/>
              <a:buAutoNum type="alphaUcParenR"/>
            </a:pPr>
            <a:r>
              <a:rPr lang="it-IT" altLang="it-IT" sz="2000" b="1"/>
              <a:t>While Germany bases diplomacy on power, Italy bases power on diplomacy: to gain importance through negotiation rather than strength.</a:t>
            </a:r>
          </a:p>
          <a:p>
            <a:pPr marL="609600" indent="-609600">
              <a:lnSpc>
                <a:spcPct val="80000"/>
              </a:lnSpc>
              <a:buFont typeface="Arial" charset="0"/>
              <a:buAutoNum type="alphaUcParenR"/>
            </a:pPr>
            <a:r>
              <a:rPr lang="it-IT" altLang="it-IT" sz="2000" b="1"/>
              <a:t>While France secures permament allies against permanent enemies, Italy regars allies and enemies as interchangeable. </a:t>
            </a:r>
          </a:p>
          <a:p>
            <a:pPr marL="609600" indent="-609600">
              <a:lnSpc>
                <a:spcPct val="80000"/>
              </a:lnSpc>
              <a:buFont typeface="Arial" charset="0"/>
              <a:buAutoNum type="alphaUcParenR"/>
            </a:pPr>
            <a:r>
              <a:rPr lang="it-IT" altLang="it-IT" sz="2000" b="1"/>
              <a:t>While UK seeks durable credit, Italy seeks immediate advantage. While UK opposes any country aiming at dominating Europe, Italy wants to be tilt of scale</a:t>
            </a:r>
          </a:p>
          <a:p>
            <a:pPr marL="609600" indent="-609600">
              <a:lnSpc>
                <a:spcPct val="80000"/>
              </a:lnSpc>
              <a:buFont typeface="Arial" charset="0"/>
              <a:buAutoNum type="alphaUcParenR"/>
            </a:pPr>
            <a:r>
              <a:rPr lang="it-IT" altLang="it-IT" sz="2000" b="1"/>
              <a:t>Italian art of negotiation, creating bad relations with countries she wants to negotiate with, then offering good relations, asking concessions Italy does not expect to obtain, in order to abandon them and obliging the interlocutor to pay some compensation</a:t>
            </a:r>
          </a:p>
          <a:p>
            <a:pPr marL="609600" indent="-609600">
              <a:lnSpc>
                <a:spcPct val="80000"/>
              </a:lnSpc>
            </a:pPr>
            <a:r>
              <a:rPr lang="it-IT" altLang="it-IT" sz="2000" b="1"/>
              <a:t>Italy combines pretentions of Great Power with methods of Small Power</a:t>
            </a:r>
          </a:p>
        </p:txBody>
      </p:sp>
    </p:spTree>
  </p:cSld>
  <p:clrMapOvr>
    <a:masterClrMapping/>
  </p:clrMapOvr>
  <p:transition>
    <p:wheel spokes="8"/>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0" y="0"/>
            <a:ext cx="9144000" cy="609600"/>
          </a:xfrm>
        </p:spPr>
        <p:txBody>
          <a:bodyPr/>
          <a:lstStyle/>
          <a:p>
            <a:r>
              <a:rPr lang="it-IT" altLang="it-IT" sz="3600" b="1"/>
              <a:t>Italian Claims</a:t>
            </a:r>
          </a:p>
        </p:txBody>
      </p:sp>
      <p:sp>
        <p:nvSpPr>
          <p:cNvPr id="143363" name="Rectangle 3"/>
          <p:cNvSpPr>
            <a:spLocks noGrp="1" noRot="1" noChangeArrowheads="1"/>
          </p:cNvSpPr>
          <p:nvPr>
            <p:ph type="body" idx="1"/>
          </p:nvPr>
        </p:nvSpPr>
        <p:spPr>
          <a:xfrm>
            <a:off x="0" y="685800"/>
            <a:ext cx="9144000" cy="6172200"/>
          </a:xfrm>
        </p:spPr>
        <p:txBody>
          <a:bodyPr/>
          <a:lstStyle/>
          <a:p>
            <a:pPr>
              <a:lnSpc>
                <a:spcPct val="80000"/>
              </a:lnSpc>
            </a:pPr>
            <a:r>
              <a:rPr lang="it-IT" altLang="it-IT" sz="2600" b="1"/>
              <a:t>Taking advantage of France’s defeat in the war against Prussia, Italy attempted to impose an agreement on Tunisia, which envisaged special privileges for the Italian residents</a:t>
            </a:r>
          </a:p>
          <a:p>
            <a:pPr>
              <a:lnSpc>
                <a:spcPct val="80000"/>
              </a:lnSpc>
            </a:pPr>
            <a:r>
              <a:rPr lang="it-IT" altLang="it-IT" sz="2600" b="1"/>
              <a:t>The Bey decided to resist. The Italians then began to prepare a naval expedition against Tunisia and only a joint British, French and Turkish demarche forced them temporarily to relinquish their plans</a:t>
            </a:r>
          </a:p>
          <a:p>
            <a:pPr>
              <a:lnSpc>
                <a:spcPct val="80000"/>
              </a:lnSpc>
            </a:pPr>
            <a:r>
              <a:rPr lang="it-IT" altLang="it-IT" sz="2600" b="1"/>
              <a:t>French capitalists became more and more persistent in demanding Tunisia’s complete conversion from a semi-colony into a French colony</a:t>
            </a:r>
          </a:p>
          <a:p>
            <a:pPr>
              <a:lnSpc>
                <a:spcPct val="80000"/>
              </a:lnSpc>
            </a:pPr>
            <a:r>
              <a:rPr lang="it-IT" altLang="it-IT" sz="2600" b="1"/>
              <a:t>Tunisia’s annexation was raised at the Berlin Congress in 1878. France agreed to recognise the British and Austrian conquests (Cyprus and Bosnia-Herzegovina), and also Russia’s expansion in the Balkans, under the condition that she be given the appropriate compensation</a:t>
            </a:r>
          </a:p>
        </p:txBody>
      </p:sp>
    </p:spTree>
  </p:cSld>
  <p:clrMapOvr>
    <a:masterClrMapping/>
  </p:clrMapOvr>
  <p:transition>
    <p:wheel spokes="8"/>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endParaRPr lang="it-IT" altLang="it-IT"/>
          </a:p>
        </p:txBody>
      </p:sp>
      <p:sp>
        <p:nvSpPr>
          <p:cNvPr id="145411" name="Rectangle 3"/>
          <p:cNvSpPr>
            <a:spLocks noGrp="1" noRot="1" noChangeArrowheads="1"/>
          </p:cNvSpPr>
          <p:nvPr>
            <p:ph type="body" idx="1"/>
          </p:nvPr>
        </p:nvSpPr>
        <p:spPr/>
        <p:txBody>
          <a:bodyPr/>
          <a:lstStyle/>
          <a:p>
            <a:endParaRPr lang="it-IT" altLang="it-IT"/>
          </a:p>
        </p:txBody>
      </p:sp>
      <p:pic>
        <p:nvPicPr>
          <p:cNvPr id="145412" name="Picture 4" descr="tunisi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endParaRPr lang="it-IT" altLang="it-IT"/>
          </a:p>
        </p:txBody>
      </p:sp>
      <p:sp>
        <p:nvSpPr>
          <p:cNvPr id="147459" name="Rectangle 3"/>
          <p:cNvSpPr>
            <a:spLocks noGrp="1" noRot="1" noChangeArrowheads="1"/>
          </p:cNvSpPr>
          <p:nvPr>
            <p:ph type="body" idx="1"/>
          </p:nvPr>
        </p:nvSpPr>
        <p:spPr/>
        <p:txBody>
          <a:bodyPr/>
          <a:lstStyle/>
          <a:p>
            <a:endParaRPr lang="it-IT" altLang="it-IT"/>
          </a:p>
        </p:txBody>
      </p:sp>
      <p:pic>
        <p:nvPicPr>
          <p:cNvPr id="147460" name="Picture 4" descr="Me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endParaRPr lang="it-IT" altLang="it-IT"/>
          </a:p>
        </p:txBody>
      </p:sp>
      <p:sp>
        <p:nvSpPr>
          <p:cNvPr id="149507" name="Rectangle 3"/>
          <p:cNvSpPr>
            <a:spLocks noGrp="1" noRot="1" noChangeArrowheads="1"/>
          </p:cNvSpPr>
          <p:nvPr>
            <p:ph type="body" idx="1"/>
          </p:nvPr>
        </p:nvSpPr>
        <p:spPr/>
        <p:txBody>
          <a:bodyPr/>
          <a:lstStyle/>
          <a:p>
            <a:endParaRPr lang="it-IT" altLang="it-IT"/>
          </a:p>
        </p:txBody>
      </p:sp>
      <p:pic>
        <p:nvPicPr>
          <p:cNvPr id="149508" name="Picture 4" descr="a194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endParaRPr lang="it-IT" altLang="it-IT"/>
          </a:p>
        </p:txBody>
      </p:sp>
      <p:sp>
        <p:nvSpPr>
          <p:cNvPr id="151555" name="Rectangle 3"/>
          <p:cNvSpPr>
            <a:spLocks noGrp="1" noRot="1" noChangeArrowheads="1"/>
          </p:cNvSpPr>
          <p:nvPr>
            <p:ph type="body" idx="1"/>
          </p:nvPr>
        </p:nvSpPr>
        <p:spPr/>
        <p:txBody>
          <a:bodyPr/>
          <a:lstStyle/>
          <a:p>
            <a:endParaRPr lang="it-IT" altLang="it-IT"/>
          </a:p>
        </p:txBody>
      </p:sp>
      <p:pic>
        <p:nvPicPr>
          <p:cNvPr id="151556" name="Picture 4" descr="map?id=mgaf055&amp;pid=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endParaRPr lang="it-IT" altLang="it-IT"/>
          </a:p>
        </p:txBody>
      </p:sp>
      <p:sp>
        <p:nvSpPr>
          <p:cNvPr id="153603" name="Rectangle 3"/>
          <p:cNvSpPr>
            <a:spLocks noGrp="1" noRot="1" noChangeArrowheads="1"/>
          </p:cNvSpPr>
          <p:nvPr>
            <p:ph type="body" idx="1"/>
          </p:nvPr>
        </p:nvSpPr>
        <p:spPr/>
        <p:txBody>
          <a:bodyPr/>
          <a:lstStyle/>
          <a:p>
            <a:endParaRPr lang="it-IT" altLang="it-IT"/>
          </a:p>
        </p:txBody>
      </p:sp>
      <p:pic>
        <p:nvPicPr>
          <p:cNvPr id="153604" name="Picture 4" descr="a19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0" y="0"/>
            <a:ext cx="9144000" cy="838200"/>
          </a:xfrm>
        </p:spPr>
        <p:txBody>
          <a:bodyPr/>
          <a:lstStyle/>
          <a:p>
            <a:r>
              <a:rPr lang="it-IT" altLang="it-IT" b="1"/>
              <a:t>Alliances</a:t>
            </a:r>
          </a:p>
        </p:txBody>
      </p:sp>
      <p:sp>
        <p:nvSpPr>
          <p:cNvPr id="154627" name="Rectangle 3"/>
          <p:cNvSpPr>
            <a:spLocks noGrp="1" noRot="1" noChangeArrowheads="1"/>
          </p:cNvSpPr>
          <p:nvPr>
            <p:ph type="body" idx="1"/>
          </p:nvPr>
        </p:nvSpPr>
        <p:spPr>
          <a:xfrm>
            <a:off x="0" y="1066800"/>
            <a:ext cx="9144000" cy="5791200"/>
          </a:xfrm>
        </p:spPr>
        <p:txBody>
          <a:bodyPr/>
          <a:lstStyle/>
          <a:p>
            <a:pPr>
              <a:lnSpc>
                <a:spcPct val="90000"/>
              </a:lnSpc>
            </a:pPr>
            <a:r>
              <a:rPr lang="it-IT" altLang="it-IT" b="1"/>
              <a:t>France acquired Britain as an ally in 1904</a:t>
            </a:r>
          </a:p>
          <a:p>
            <a:pPr>
              <a:lnSpc>
                <a:spcPct val="90000"/>
              </a:lnSpc>
            </a:pPr>
            <a:r>
              <a:rPr lang="it-IT" altLang="it-IT" b="1"/>
              <a:t>Austria had acquired Germany as an ally in 1879</a:t>
            </a:r>
          </a:p>
          <a:p>
            <a:pPr>
              <a:lnSpc>
                <a:spcPct val="90000"/>
              </a:lnSpc>
            </a:pPr>
            <a:r>
              <a:rPr lang="it-IT" altLang="it-IT" b="1"/>
              <a:t>Italian finance had becaome client of German expertise after the Scandal of Banca Romana</a:t>
            </a:r>
          </a:p>
          <a:p>
            <a:pPr>
              <a:lnSpc>
                <a:spcPct val="90000"/>
              </a:lnSpc>
            </a:pPr>
            <a:r>
              <a:rPr lang="it-IT" altLang="it-IT" b="1"/>
              <a:t>Banca Romana 1893: a deficiency of cash, cooked accounts, a great quantity of bad debts due to speculation in building. Politicians had received money to finance their election expenses and to run or bribe newspapers </a:t>
            </a:r>
          </a:p>
        </p:txBody>
      </p:sp>
    </p:spTree>
  </p:cSld>
  <p:clrMapOvr>
    <a:masterClrMapping/>
  </p:clrMapOvr>
  <p:transition>
    <p:wheel spokes="8"/>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0" y="0"/>
            <a:ext cx="9144000" cy="609600"/>
          </a:xfrm>
        </p:spPr>
        <p:txBody>
          <a:bodyPr/>
          <a:lstStyle/>
          <a:p>
            <a:r>
              <a:rPr lang="it-IT" altLang="it-IT" sz="3600" b="1"/>
              <a:t>Bismarck’s Diplomacy</a:t>
            </a:r>
            <a:endParaRPr lang="it-IT" altLang="it-IT" sz="4000"/>
          </a:p>
        </p:txBody>
      </p:sp>
      <p:sp>
        <p:nvSpPr>
          <p:cNvPr id="162819" name="Rectangle 3"/>
          <p:cNvSpPr>
            <a:spLocks noGrp="1" noRot="1" noChangeArrowheads="1"/>
          </p:cNvSpPr>
          <p:nvPr>
            <p:ph type="body" idx="1"/>
          </p:nvPr>
        </p:nvSpPr>
        <p:spPr>
          <a:xfrm>
            <a:off x="0" y="762000"/>
            <a:ext cx="9144000" cy="6096000"/>
          </a:xfrm>
        </p:spPr>
        <p:txBody>
          <a:bodyPr/>
          <a:lstStyle/>
          <a:p>
            <a:pPr>
              <a:lnSpc>
                <a:spcPct val="80000"/>
              </a:lnSpc>
            </a:pPr>
            <a:r>
              <a:rPr lang="it-IT" altLang="it-IT" sz="2400" b="1"/>
              <a:t>Anti-German coalition avoided</a:t>
            </a:r>
          </a:p>
          <a:p>
            <a:pPr>
              <a:lnSpc>
                <a:spcPct val="80000"/>
              </a:lnSpc>
            </a:pPr>
            <a:r>
              <a:rPr lang="it-IT" altLang="it-IT" sz="2400" b="1"/>
              <a:t>St. Petersburg and Vienna divided on Eastern question</a:t>
            </a:r>
          </a:p>
          <a:p>
            <a:pPr>
              <a:lnSpc>
                <a:spcPct val="80000"/>
              </a:lnSpc>
            </a:pPr>
            <a:r>
              <a:rPr lang="it-IT" altLang="it-IT" sz="2400" b="1"/>
              <a:t>France tried to break isolation and reconquer a position of power, thus weakening Germany </a:t>
            </a:r>
          </a:p>
          <a:p>
            <a:pPr>
              <a:lnSpc>
                <a:spcPct val="80000"/>
              </a:lnSpc>
            </a:pPr>
            <a:r>
              <a:rPr lang="it-IT" altLang="it-IT" sz="2400" b="1"/>
              <a:t>Twofold Alliance Austria-Germany 1879</a:t>
            </a:r>
          </a:p>
          <a:p>
            <a:pPr>
              <a:lnSpc>
                <a:spcPct val="80000"/>
              </a:lnSpc>
            </a:pPr>
            <a:r>
              <a:rPr lang="it-IT" altLang="it-IT" sz="2400" b="1"/>
              <a:t>Three Emperors Pact 1881 (Germany-Austria-Russia): Bismarck sought peace between Austria and Russia, at the same time avoiding approach between Russia and France</a:t>
            </a:r>
          </a:p>
          <a:p>
            <a:pPr>
              <a:lnSpc>
                <a:spcPct val="80000"/>
              </a:lnSpc>
            </a:pPr>
            <a:r>
              <a:rPr lang="it-IT" altLang="it-IT" sz="2400" b="1"/>
              <a:t>Through Triple Alliance, though without any explicit reference to safety of borders, Italy was relieved from territorial worries and Austrian support to French clericalism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0" y="0"/>
            <a:ext cx="9144000" cy="762000"/>
          </a:xfrm>
        </p:spPr>
        <p:txBody>
          <a:bodyPr/>
          <a:lstStyle/>
          <a:p>
            <a:r>
              <a:rPr lang="it-IT" altLang="it-IT" b="1"/>
              <a:t>Entente Cordiale</a:t>
            </a:r>
          </a:p>
        </p:txBody>
      </p:sp>
      <p:sp>
        <p:nvSpPr>
          <p:cNvPr id="156675" name="Rectangle 3"/>
          <p:cNvSpPr>
            <a:spLocks noGrp="1" noRot="1" noChangeArrowheads="1"/>
          </p:cNvSpPr>
          <p:nvPr>
            <p:ph type="body" idx="1"/>
          </p:nvPr>
        </p:nvSpPr>
        <p:spPr>
          <a:xfrm>
            <a:off x="0" y="914400"/>
            <a:ext cx="9144000" cy="5943600"/>
          </a:xfrm>
        </p:spPr>
        <p:txBody>
          <a:bodyPr/>
          <a:lstStyle/>
          <a:p>
            <a:r>
              <a:rPr lang="it-IT" altLang="it-IT" b="1"/>
              <a:t>Germany disliked Italian diplomacy since Italy was trying to rapproach France</a:t>
            </a:r>
          </a:p>
          <a:p>
            <a:r>
              <a:rPr lang="it-IT" altLang="it-IT" b="1"/>
              <a:t>Berlin aimed at keeping intact Triple Alliance as a challenge and defence against Anglo-French Entente Cordiale 1904</a:t>
            </a:r>
          </a:p>
          <a:p>
            <a:r>
              <a:rPr lang="it-IT" altLang="it-IT" b="1"/>
              <a:t>Colonial controversies sorted out: Britain free hand in Egypt, France free hand in Morocco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0" y="0"/>
            <a:ext cx="9144000" cy="762000"/>
          </a:xfrm>
        </p:spPr>
        <p:txBody>
          <a:bodyPr/>
          <a:lstStyle/>
          <a:p>
            <a:r>
              <a:rPr lang="it-IT" altLang="it-IT" sz="3400" b="1"/>
              <a:t>Franco-British Declaration, 1904</a:t>
            </a:r>
          </a:p>
        </p:txBody>
      </p:sp>
      <p:sp>
        <p:nvSpPr>
          <p:cNvPr id="158723"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sz="2900" b="1"/>
              <a:t>His Britannic Majesty's Government declare that they have no intention of altering the political status of Egypt</a:t>
            </a:r>
          </a:p>
          <a:p>
            <a:pPr>
              <a:lnSpc>
                <a:spcPct val="90000"/>
              </a:lnSpc>
            </a:pPr>
            <a:r>
              <a:rPr lang="it-IT" altLang="it-IT" sz="2900" b="1"/>
              <a:t>The Government of the French Republic declare that they will not obstruct the action of Great Britain in that country</a:t>
            </a:r>
          </a:p>
          <a:p>
            <a:pPr>
              <a:lnSpc>
                <a:spcPct val="90000"/>
              </a:lnSpc>
            </a:pPr>
            <a:r>
              <a:rPr lang="it-IT" altLang="it-IT" sz="2900" b="1"/>
              <a:t>The Government of the French Republic declare that they have no intention of altering the political status of Morocco</a:t>
            </a:r>
          </a:p>
          <a:p>
            <a:pPr>
              <a:lnSpc>
                <a:spcPct val="90000"/>
              </a:lnSpc>
            </a:pPr>
            <a:r>
              <a:rPr lang="it-IT" altLang="it-IT" sz="2900" b="1"/>
              <a:t>His Britannic Majesty's Government recognise that it appartains to France to preserve order in that country, and to provide assistance for the purpose of all administrative, economic, financial , and military reforms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endParaRPr lang="it-IT" altLang="it-IT"/>
          </a:p>
        </p:txBody>
      </p:sp>
      <p:sp>
        <p:nvSpPr>
          <p:cNvPr id="77827" name="Rectangle 3"/>
          <p:cNvSpPr>
            <a:spLocks noGrp="1" noRot="1" noChangeArrowheads="1"/>
          </p:cNvSpPr>
          <p:nvPr>
            <p:ph type="body" idx="1"/>
          </p:nvPr>
        </p:nvSpPr>
        <p:spPr/>
        <p:txBody>
          <a:bodyPr/>
          <a:lstStyle/>
          <a:p>
            <a:endParaRPr lang="it-IT" altLang="it-IT"/>
          </a:p>
        </p:txBody>
      </p:sp>
      <p:pic>
        <p:nvPicPr>
          <p:cNvPr id="77829" name="Picture 5" descr="Euro1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0" y="0"/>
            <a:ext cx="9144000" cy="838200"/>
          </a:xfrm>
        </p:spPr>
        <p:txBody>
          <a:bodyPr/>
          <a:lstStyle/>
          <a:p>
            <a:r>
              <a:rPr lang="it-IT" altLang="it-IT" b="1"/>
              <a:t>Secret Articles</a:t>
            </a:r>
          </a:p>
        </p:txBody>
      </p:sp>
      <p:sp>
        <p:nvSpPr>
          <p:cNvPr id="160771" name="Rectangle 3"/>
          <p:cNvSpPr>
            <a:spLocks noGrp="1" noRot="1" noChangeArrowheads="1"/>
          </p:cNvSpPr>
          <p:nvPr>
            <p:ph type="body" idx="1"/>
          </p:nvPr>
        </p:nvSpPr>
        <p:spPr>
          <a:xfrm>
            <a:off x="0" y="914400"/>
            <a:ext cx="9144000" cy="5943600"/>
          </a:xfrm>
        </p:spPr>
        <p:txBody>
          <a:bodyPr/>
          <a:lstStyle/>
          <a:p>
            <a:pPr>
              <a:lnSpc>
                <a:spcPct val="90000"/>
              </a:lnSpc>
            </a:pPr>
            <a:r>
              <a:rPr lang="en-GB" altLang="it-IT" b="1"/>
              <a:t>In the event of their considering it desirable to introduce in Egypt reforms tending to assimilate the Egyptian legislative system to that in force in other civilised Countries, the Government of the French Republic will not refuse to entertain any such proposals, on the understanding that His Britannic Majesty's Government will agree to entertain the suggestions that the Government of the French Republic may have to make to them with a view of introducing similar reforms in Morocco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0"/>
            <a:ext cx="9144000" cy="990600"/>
          </a:xfrm>
        </p:spPr>
        <p:txBody>
          <a:bodyPr/>
          <a:lstStyle/>
          <a:p>
            <a:r>
              <a:rPr lang="it-IT" altLang="it-IT" b="1"/>
              <a:t>Britain</a:t>
            </a:r>
          </a:p>
        </p:txBody>
      </p:sp>
      <p:sp>
        <p:nvSpPr>
          <p:cNvPr id="163843" name="Rectangle 3"/>
          <p:cNvSpPr>
            <a:spLocks noGrp="1" noRot="1" noChangeArrowheads="1"/>
          </p:cNvSpPr>
          <p:nvPr>
            <p:ph type="body" idx="1"/>
          </p:nvPr>
        </p:nvSpPr>
        <p:spPr>
          <a:xfrm>
            <a:off x="0" y="1143000"/>
            <a:ext cx="9144000" cy="5715000"/>
          </a:xfrm>
        </p:spPr>
        <p:txBody>
          <a:bodyPr/>
          <a:lstStyle/>
          <a:p>
            <a:pPr marL="609600" indent="-609600">
              <a:lnSpc>
                <a:spcPct val="90000"/>
              </a:lnSpc>
            </a:pPr>
            <a:r>
              <a:rPr lang="it-IT" altLang="it-IT" sz="2800" b="1"/>
              <a:t>Despite claims on Malta and Eastern Mediterranean, until 1922 Italy had no real anti-British stance</a:t>
            </a:r>
          </a:p>
          <a:p>
            <a:pPr marL="609600" indent="-609600">
              <a:lnSpc>
                <a:spcPct val="90000"/>
              </a:lnSpc>
              <a:buFont typeface="Arial" charset="0"/>
              <a:buAutoNum type="alphaUcParenR"/>
            </a:pPr>
            <a:r>
              <a:rPr lang="it-IT" altLang="it-IT" sz="2800" b="1"/>
              <a:t>British naval superiority</a:t>
            </a:r>
          </a:p>
          <a:p>
            <a:pPr marL="609600" indent="-609600">
              <a:lnSpc>
                <a:spcPct val="90000"/>
              </a:lnSpc>
              <a:buFont typeface="Arial" charset="0"/>
              <a:buAutoNum type="alphaUcParenR"/>
            </a:pPr>
            <a:r>
              <a:rPr lang="it-IT" altLang="it-IT" sz="2800" b="1"/>
              <a:t>Cities like Palermo, Naples, Genoa open to seaborn bombing and attack </a:t>
            </a:r>
          </a:p>
          <a:p>
            <a:pPr marL="609600" indent="-609600">
              <a:lnSpc>
                <a:spcPct val="90000"/>
              </a:lnSpc>
              <a:buFont typeface="Arial" charset="0"/>
              <a:buAutoNum type="alphaUcParenR"/>
            </a:pPr>
            <a:r>
              <a:rPr lang="it-IT" altLang="it-IT" sz="2800" b="1"/>
              <a:t>After acquisition of Libya, communications with Fourth Shore could only survive on sufferance of Royal Navy</a:t>
            </a:r>
          </a:p>
          <a:p>
            <a:pPr marL="609600" indent="-609600">
              <a:lnSpc>
                <a:spcPct val="90000"/>
              </a:lnSpc>
              <a:buFont typeface="Arial" charset="0"/>
              <a:buAutoNum type="alphaUcParenR"/>
            </a:pPr>
            <a:r>
              <a:rPr lang="it-IT" altLang="it-IT" sz="2800" b="1"/>
              <a:t>Uk exporter of coal: stranglehold over Italian energy supplies</a:t>
            </a:r>
          </a:p>
          <a:p>
            <a:pPr marL="609600" indent="-609600">
              <a:lnSpc>
                <a:spcPct val="90000"/>
              </a:lnSpc>
            </a:pPr>
            <a:r>
              <a:rPr lang="it-IT" altLang="it-IT" sz="2800" b="1"/>
              <a:t>Since Italy remained rather poor, peace, and not war, was Italy’s foreign policy purpose</a:t>
            </a:r>
          </a:p>
        </p:txBody>
      </p:sp>
    </p:spTree>
  </p:cSld>
  <p:clrMapOvr>
    <a:masterClrMapping/>
  </p:clrMapOvr>
  <p:transition>
    <p:wheel spokes="8"/>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0" y="0"/>
            <a:ext cx="9144000" cy="914400"/>
          </a:xfrm>
        </p:spPr>
        <p:txBody>
          <a:bodyPr/>
          <a:lstStyle/>
          <a:p>
            <a:r>
              <a:rPr lang="it-IT" altLang="it-IT" b="1"/>
              <a:t>First World War</a:t>
            </a:r>
          </a:p>
        </p:txBody>
      </p:sp>
      <p:sp>
        <p:nvSpPr>
          <p:cNvPr id="164867" name="Rectangle 3"/>
          <p:cNvSpPr>
            <a:spLocks noGrp="1" noRot="1" noChangeArrowheads="1"/>
          </p:cNvSpPr>
          <p:nvPr>
            <p:ph type="body" idx="1"/>
          </p:nvPr>
        </p:nvSpPr>
        <p:spPr>
          <a:xfrm>
            <a:off x="0" y="990600"/>
            <a:ext cx="9144000" cy="5867400"/>
          </a:xfrm>
        </p:spPr>
        <p:txBody>
          <a:bodyPr/>
          <a:lstStyle/>
          <a:p>
            <a:r>
              <a:rPr lang="it-IT" altLang="it-IT" b="1"/>
              <a:t>Premier and Foreign Minister (Salandra and Sonnino) not pushed by accurate analysis of national interests, but by the chance to “enter history”</a:t>
            </a:r>
          </a:p>
          <a:p>
            <a:r>
              <a:rPr lang="it-IT" altLang="it-IT" b="1"/>
              <a:t>Risorgimento to be made real</a:t>
            </a:r>
          </a:p>
        </p:txBody>
      </p:sp>
    </p:spTree>
  </p:cSld>
  <p:clrMapOvr>
    <a:masterClrMapping/>
  </p:clrMapOvr>
  <p:transition>
    <p:wheel spokes="8"/>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0" y="0"/>
            <a:ext cx="9144000" cy="838200"/>
          </a:xfrm>
        </p:spPr>
        <p:txBody>
          <a:bodyPr/>
          <a:lstStyle/>
          <a:p>
            <a:r>
              <a:rPr lang="it-IT" altLang="it-IT" b="1"/>
              <a:t>Domestic influence</a:t>
            </a:r>
          </a:p>
        </p:txBody>
      </p:sp>
      <p:sp>
        <p:nvSpPr>
          <p:cNvPr id="165891" name="Rectangle 3"/>
          <p:cNvSpPr>
            <a:spLocks noGrp="1" noRot="1" noChangeArrowheads="1"/>
          </p:cNvSpPr>
          <p:nvPr>
            <p:ph type="body" idx="1"/>
          </p:nvPr>
        </p:nvSpPr>
        <p:spPr>
          <a:xfrm>
            <a:off x="0" y="1066800"/>
            <a:ext cx="9144000" cy="5791200"/>
          </a:xfrm>
        </p:spPr>
        <p:txBody>
          <a:bodyPr/>
          <a:lstStyle/>
          <a:p>
            <a:r>
              <a:rPr lang="it-IT" altLang="it-IT" b="1"/>
              <a:t>Giolitti believed that Italy could avoid participating in great power policy game, though eventual defeats would make Liberal regime collapse</a:t>
            </a:r>
          </a:p>
          <a:p>
            <a:r>
              <a:rPr lang="it-IT" altLang="it-IT" b="1"/>
              <a:t>Italy laid in heart of Europe. Unlike Sweden or Spain, she could not ignore European quarrels</a:t>
            </a:r>
          </a:p>
        </p:txBody>
      </p:sp>
    </p:spTree>
  </p:cSld>
  <p:clrMapOvr>
    <a:masterClrMapping/>
  </p:clrMapOvr>
  <p:transition>
    <p:wheel spokes="8"/>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0" y="0"/>
            <a:ext cx="9144000" cy="762000"/>
          </a:xfrm>
        </p:spPr>
        <p:txBody>
          <a:bodyPr/>
          <a:lstStyle/>
          <a:p>
            <a:r>
              <a:rPr lang="it-IT" altLang="it-IT" b="1"/>
              <a:t>War and social classes</a:t>
            </a:r>
          </a:p>
        </p:txBody>
      </p:sp>
      <p:sp>
        <p:nvSpPr>
          <p:cNvPr id="166915" name="Rectangle 3"/>
          <p:cNvSpPr>
            <a:spLocks noGrp="1" noRot="1" noChangeArrowheads="1"/>
          </p:cNvSpPr>
          <p:nvPr>
            <p:ph type="body" idx="1"/>
          </p:nvPr>
        </p:nvSpPr>
        <p:spPr>
          <a:xfrm>
            <a:off x="0" y="990600"/>
            <a:ext cx="9144000" cy="5867400"/>
          </a:xfrm>
        </p:spPr>
        <p:txBody>
          <a:bodyPr/>
          <a:lstStyle/>
          <a:p>
            <a:pPr>
              <a:lnSpc>
                <a:spcPct val="90000"/>
              </a:lnSpc>
            </a:pPr>
            <a:r>
              <a:rPr lang="it-IT" altLang="it-IT" sz="2400" b="1"/>
              <a:t>Peasantry saw the worst evils of the war</a:t>
            </a:r>
          </a:p>
          <a:p>
            <a:pPr>
              <a:lnSpc>
                <a:spcPct val="90000"/>
              </a:lnSpc>
            </a:pPr>
            <a:r>
              <a:rPr lang="it-IT" altLang="it-IT" sz="2400" b="1"/>
              <a:t>Working class in general rejected the war, though some moderale Socialis leaders (Turati) favoured a policy of “neither support, nor sabotage”</a:t>
            </a:r>
          </a:p>
          <a:p>
            <a:pPr>
              <a:lnSpc>
                <a:spcPct val="90000"/>
              </a:lnSpc>
            </a:pPr>
            <a:r>
              <a:rPr lang="it-IT" altLang="it-IT" sz="2400" b="1"/>
              <a:t>Revolutionary leaders, like Mussolini, saw war as their historic moment and abandoned official Socialism</a:t>
            </a:r>
          </a:p>
          <a:p>
            <a:pPr>
              <a:lnSpc>
                <a:spcPct val="90000"/>
              </a:lnSpc>
            </a:pPr>
            <a:r>
              <a:rPr lang="it-IT" altLang="it-IT" sz="2400" b="1"/>
              <a:t>Catholics preferred Italy to stay out of war</a:t>
            </a:r>
          </a:p>
          <a:p>
            <a:pPr>
              <a:lnSpc>
                <a:spcPct val="90000"/>
              </a:lnSpc>
            </a:pPr>
            <a:r>
              <a:rPr lang="it-IT" altLang="it-IT" sz="2400" b="1"/>
              <a:t>King did not want war</a:t>
            </a:r>
          </a:p>
          <a:p>
            <a:pPr>
              <a:lnSpc>
                <a:spcPct val="90000"/>
              </a:lnSpc>
            </a:pPr>
            <a:r>
              <a:rPr lang="it-IT" altLang="it-IT" sz="2400" b="1"/>
              <a:t>Industrialists saw opportunities of profit both from neutrality and from combat</a:t>
            </a:r>
          </a:p>
          <a:p>
            <a:pPr>
              <a:lnSpc>
                <a:spcPct val="90000"/>
              </a:lnSpc>
            </a:pPr>
            <a:r>
              <a:rPr lang="it-IT" altLang="it-IT" sz="2400" b="1"/>
              <a:t>Freemasonry did not automatically opted for war</a:t>
            </a:r>
          </a:p>
          <a:p>
            <a:pPr>
              <a:lnSpc>
                <a:spcPct val="90000"/>
              </a:lnSpc>
            </a:pPr>
            <a:r>
              <a:rPr lang="it-IT" altLang="it-IT" sz="2400" b="1"/>
              <a:t>1914 Giolitti: Italy to enter war only after it was absolutely clear who was winning, and and get ready to deal with embittered losers in post-war settlements</a:t>
            </a:r>
          </a:p>
          <a:p>
            <a:pPr>
              <a:lnSpc>
                <a:spcPct val="90000"/>
              </a:lnSpc>
            </a:pPr>
            <a:r>
              <a:rPr lang="it-IT" altLang="it-IT" sz="2400" b="1"/>
              <a:t>In 1915 Salandra sensed that time was running out</a:t>
            </a:r>
          </a:p>
        </p:txBody>
      </p:sp>
    </p:spTree>
  </p:cSld>
  <p:clrMapOvr>
    <a:masterClrMapping/>
  </p:clrMapOvr>
  <p:transition>
    <p:wheel spokes="8"/>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0" y="0"/>
            <a:ext cx="9144000" cy="914400"/>
          </a:xfrm>
        </p:spPr>
        <p:txBody>
          <a:bodyPr/>
          <a:lstStyle/>
          <a:p>
            <a:r>
              <a:rPr lang="it-IT" altLang="it-IT" b="1"/>
              <a:t>War Gains</a:t>
            </a:r>
          </a:p>
        </p:txBody>
      </p:sp>
      <p:sp>
        <p:nvSpPr>
          <p:cNvPr id="167939" name="Rectangle 3"/>
          <p:cNvSpPr>
            <a:spLocks noGrp="1" noRot="1" noChangeArrowheads="1"/>
          </p:cNvSpPr>
          <p:nvPr>
            <p:ph type="body" idx="1"/>
          </p:nvPr>
        </p:nvSpPr>
        <p:spPr>
          <a:xfrm>
            <a:off x="0" y="1066800"/>
            <a:ext cx="9144000" cy="5791200"/>
          </a:xfrm>
        </p:spPr>
        <p:txBody>
          <a:bodyPr/>
          <a:lstStyle/>
          <a:p>
            <a:r>
              <a:rPr lang="it-IT" altLang="it-IT" b="1"/>
              <a:t>Italy achieved basic war aims: Alto-Adige, Trieste, Trento, Istria: border reached Alpine watershed with Germanic and Slav peoples</a:t>
            </a:r>
          </a:p>
          <a:p>
            <a:r>
              <a:rPr lang="it-IT" altLang="it-IT" b="1"/>
              <a:t>Austro-Hungary disappeared from map </a:t>
            </a:r>
          </a:p>
        </p:txBody>
      </p:sp>
    </p:spTree>
  </p:cSld>
  <p:clrMapOvr>
    <a:masterClrMapping/>
  </p:clrMapOvr>
  <p:transition>
    <p:wheel spokes="8"/>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0" y="0"/>
            <a:ext cx="9144000" cy="685800"/>
          </a:xfrm>
        </p:spPr>
        <p:txBody>
          <a:bodyPr/>
          <a:lstStyle/>
          <a:p>
            <a:r>
              <a:rPr lang="it-IT" altLang="it-IT" sz="3600" b="1"/>
              <a:t>Italian Interests</a:t>
            </a:r>
          </a:p>
        </p:txBody>
      </p:sp>
      <p:sp>
        <p:nvSpPr>
          <p:cNvPr id="169987" name="Rectangle 3"/>
          <p:cNvSpPr>
            <a:spLocks noGrp="1" noRot="1" noChangeArrowheads="1"/>
          </p:cNvSpPr>
          <p:nvPr>
            <p:ph type="body" idx="1"/>
          </p:nvPr>
        </p:nvSpPr>
        <p:spPr>
          <a:xfrm>
            <a:off x="0" y="762000"/>
            <a:ext cx="9144000" cy="6096000"/>
          </a:xfrm>
        </p:spPr>
        <p:txBody>
          <a:bodyPr/>
          <a:lstStyle/>
          <a:p>
            <a:pPr marL="609600" indent="-609600">
              <a:lnSpc>
                <a:spcPct val="80000"/>
              </a:lnSpc>
            </a:pPr>
            <a:r>
              <a:rPr lang="it-IT" altLang="it-IT" sz="3100" b="1"/>
              <a:t>Italy wanted territorial compensations in case of Austrian enlargement also in non Ottoman lands, such as Serbia and Montenegro</a:t>
            </a:r>
          </a:p>
          <a:p>
            <a:pPr marL="609600" indent="-609600">
              <a:lnSpc>
                <a:spcPct val="80000"/>
              </a:lnSpc>
            </a:pPr>
            <a:r>
              <a:rPr lang="it-IT" altLang="it-IT" sz="3100" b="1"/>
              <a:t>Protocol of Triple Alliance provided agreement on Balkans</a:t>
            </a:r>
          </a:p>
          <a:p>
            <a:pPr marL="609600" indent="-609600">
              <a:lnSpc>
                <a:spcPct val="80000"/>
              </a:lnSpc>
            </a:pPr>
            <a:r>
              <a:rPr lang="it-IT" altLang="it-IT" sz="3100" b="1"/>
              <a:t>Italy aimed at Italian provinces of Austria and parts of Adriatic coast</a:t>
            </a:r>
          </a:p>
          <a:p>
            <a:pPr marL="609600" indent="-609600">
              <a:lnSpc>
                <a:spcPct val="80000"/>
              </a:lnSpc>
            </a:pPr>
            <a:r>
              <a:rPr lang="it-IT" altLang="it-IT" sz="3100" b="1"/>
              <a:t>Austria did not respond to Italian pressures, thus making Italian entry into war impossible</a:t>
            </a:r>
          </a:p>
          <a:p>
            <a:pPr marL="609600" indent="-609600">
              <a:lnSpc>
                <a:spcPct val="80000"/>
              </a:lnSpc>
            </a:pPr>
            <a:r>
              <a:rPr lang="it-IT" altLang="it-IT" sz="3100" b="1"/>
              <a:t>3.8.1914: statement of Italian neutrality </a:t>
            </a:r>
          </a:p>
          <a:p>
            <a:pPr marL="609600" indent="-609600">
              <a:lnSpc>
                <a:spcPct val="80000"/>
              </a:lnSpc>
            </a:pPr>
            <a:r>
              <a:rPr lang="it-IT" altLang="it-IT" sz="3100" b="1"/>
              <a:t>Vienna ready to accept Italian claims, but not those relating to Balkans</a:t>
            </a:r>
          </a:p>
        </p:txBody>
      </p:sp>
      <p:sp>
        <p:nvSpPr>
          <p:cNvPr id="169988" name="Rectangle 4"/>
          <p:cNvSpPr>
            <a:spLocks noChangeArrowheads="1"/>
          </p:cNvSpPr>
          <p:nvPr/>
        </p:nvSpPr>
        <p:spPr bwMode="auto">
          <a:xfrm flipV="1">
            <a:off x="457200" y="3662363"/>
            <a:ext cx="8305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endParaRPr lang="it-IT" altLang="it-IT"/>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a:xfrm>
            <a:off x="0" y="0"/>
            <a:ext cx="9144000" cy="609600"/>
          </a:xfrm>
        </p:spPr>
        <p:txBody>
          <a:bodyPr/>
          <a:lstStyle/>
          <a:p>
            <a:r>
              <a:rPr lang="it-IT" altLang="it-IT" sz="3200" b="1"/>
              <a:t>Treaty of London</a:t>
            </a:r>
          </a:p>
        </p:txBody>
      </p:sp>
      <p:sp>
        <p:nvSpPr>
          <p:cNvPr id="172035" name="Rectangle 3"/>
          <p:cNvSpPr>
            <a:spLocks noGrp="1" noRot="1" noChangeArrowheads="1"/>
          </p:cNvSpPr>
          <p:nvPr>
            <p:ph type="body" idx="1"/>
          </p:nvPr>
        </p:nvSpPr>
        <p:spPr>
          <a:xfrm>
            <a:off x="0" y="685800"/>
            <a:ext cx="9144000" cy="6172200"/>
          </a:xfrm>
        </p:spPr>
        <p:txBody>
          <a:bodyPr/>
          <a:lstStyle/>
          <a:p>
            <a:pPr marL="609600" indent="-609600">
              <a:lnSpc>
                <a:spcPct val="80000"/>
              </a:lnSpc>
            </a:pPr>
            <a:r>
              <a:rPr lang="it-IT" altLang="it-IT" sz="2000" b="1"/>
              <a:t>PM Salandra: sacred sefishness must be guide for Italy</a:t>
            </a:r>
          </a:p>
          <a:p>
            <a:pPr marL="609600" indent="-609600">
              <a:lnSpc>
                <a:spcPct val="80000"/>
              </a:lnSpc>
            </a:pPr>
            <a:r>
              <a:rPr lang="it-IT" altLang="it-IT" sz="2000" b="1"/>
              <a:t>2.3.1915: beginning of secret negotiations with Entente</a:t>
            </a:r>
          </a:p>
          <a:p>
            <a:pPr marL="609600" indent="-609600">
              <a:lnSpc>
                <a:spcPct val="80000"/>
              </a:lnSpc>
            </a:pPr>
            <a:r>
              <a:rPr lang="it-IT" altLang="it-IT" sz="2000" b="1"/>
              <a:t>Anglo-French progresses against Turkey decisive for Italian decision to join war effort: in case of Turkish defeat, Asia Minor questions would have involved also Adriatic area</a:t>
            </a:r>
          </a:p>
          <a:p>
            <a:pPr marL="609600" indent="-609600">
              <a:lnSpc>
                <a:spcPct val="80000"/>
              </a:lnSpc>
            </a:pPr>
            <a:r>
              <a:rPr lang="it-IT" altLang="it-IT" sz="2000" b="1"/>
              <a:t>Telegram to Italian Ambassador to London: </a:t>
            </a:r>
            <a:r>
              <a:rPr lang="en-US" altLang="it-IT" sz="2000" b="1" u="sng">
                <a:cs typeface="Tahoma" pitchFamily="34" charset="0"/>
              </a:rPr>
              <a:t>«</a:t>
            </a:r>
            <a:r>
              <a:rPr lang="it-IT" altLang="it-IT" sz="2000" b="1" u="sng"/>
              <a:t>Italian Govt, for reasons of loyalty to Austria and Germany, wish to keep scrict neutrality, but in light of threats which may derive from a changed territorial asset in the Balkans, Adriatic, and in general European and Mediterranean area, as well as the threat coming from German and Austrian resentment due to Italian neutrality, think it possible to join British, French and Russian war effort. However, for economic reasons this option must be necessarily followed by a series of guarantees...»  </a:t>
            </a:r>
          </a:p>
          <a:p>
            <a:pPr marL="609600" indent="-609600">
              <a:lnSpc>
                <a:spcPct val="80000"/>
              </a:lnSpc>
            </a:pPr>
            <a:r>
              <a:rPr lang="it-IT" altLang="it-IT" sz="2000" b="1"/>
              <a:t>26.04.1915 Italy to join war within a month with Entente, in exchange of, in case of victory, Trentino, Southern Tirol, Venezia Giulia, Istria except Fiume, part of Dalmatia, several isles in Adriatic, Vlona and Saseno in Albania, coal fields in Turkey. Territorial compensations in Africa to detriment of German colonies. </a:t>
            </a:r>
            <a:r>
              <a:rPr lang="it-IT" altLang="it-IT" sz="2000" b="1" u="sng"/>
              <a:t>Italian committemnt to fight with Britain, France and Russia aganinst all of their enemies</a:t>
            </a:r>
            <a:endParaRPr lang="it-IT" altLang="it-IT" sz="2000" b="1"/>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endParaRPr lang="it-IT" altLang="it-IT"/>
          </a:p>
        </p:txBody>
      </p:sp>
      <p:sp>
        <p:nvSpPr>
          <p:cNvPr id="174083" name="Rectangle 3"/>
          <p:cNvSpPr>
            <a:spLocks noGrp="1" noRot="1" noChangeArrowheads="1"/>
          </p:cNvSpPr>
          <p:nvPr>
            <p:ph type="body" idx="1"/>
          </p:nvPr>
        </p:nvSpPr>
        <p:spPr/>
        <p:txBody>
          <a:bodyPr/>
          <a:lstStyle/>
          <a:p>
            <a:endParaRPr lang="it-IT" altLang="it-IT"/>
          </a:p>
        </p:txBody>
      </p:sp>
      <p:pic>
        <p:nvPicPr>
          <p:cNvPr id="174084" name="Picture 4" descr="Articolo1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0" y="0"/>
            <a:ext cx="9144000" cy="685800"/>
          </a:xfrm>
        </p:spPr>
        <p:txBody>
          <a:bodyPr/>
          <a:lstStyle/>
          <a:p>
            <a:r>
              <a:rPr lang="it-IT" altLang="it-IT" sz="3200" b="1"/>
              <a:t>War Diplomacy</a:t>
            </a:r>
          </a:p>
        </p:txBody>
      </p:sp>
      <p:sp>
        <p:nvSpPr>
          <p:cNvPr id="176131" name="Rectangle 3"/>
          <p:cNvSpPr>
            <a:spLocks noGrp="1" noRot="1" noChangeArrowheads="1"/>
          </p:cNvSpPr>
          <p:nvPr>
            <p:ph type="body" idx="1"/>
          </p:nvPr>
        </p:nvSpPr>
        <p:spPr>
          <a:xfrm>
            <a:off x="0" y="762000"/>
            <a:ext cx="9144000" cy="6096000"/>
          </a:xfrm>
        </p:spPr>
        <p:txBody>
          <a:bodyPr/>
          <a:lstStyle/>
          <a:p>
            <a:pPr>
              <a:lnSpc>
                <a:spcPct val="80000"/>
              </a:lnSpc>
            </a:pPr>
            <a:r>
              <a:rPr lang="it-IT" altLang="it-IT" sz="2800" b="1"/>
              <a:t>24.05.1915 Italy joins war</a:t>
            </a:r>
          </a:p>
          <a:p>
            <a:pPr>
              <a:lnSpc>
                <a:spcPct val="80000"/>
              </a:lnSpc>
            </a:pPr>
            <a:r>
              <a:rPr lang="it-IT" altLang="it-IT" sz="2800" b="1"/>
              <a:t>Rome never regarded with equal dignity within Entente</a:t>
            </a:r>
          </a:p>
          <a:p>
            <a:pPr>
              <a:lnSpc>
                <a:spcPct val="80000"/>
              </a:lnSpc>
            </a:pPr>
            <a:r>
              <a:rPr lang="it-IT" altLang="it-IT" sz="2800" b="1" u="sng"/>
              <a:t>Different psychological perception of war: for allies real enemy was German militarism. Austria to collapse afterwards; for Italy historical enemy was Austria</a:t>
            </a:r>
          </a:p>
          <a:p>
            <a:pPr>
              <a:lnSpc>
                <a:spcPct val="80000"/>
              </a:lnSpc>
            </a:pPr>
            <a:r>
              <a:rPr lang="it-IT" altLang="it-IT" sz="2800" b="1"/>
              <a:t>Declaration of War to Turkey without sending in any troops </a:t>
            </a:r>
          </a:p>
          <a:p>
            <a:pPr>
              <a:lnSpc>
                <a:spcPct val="80000"/>
              </a:lnSpc>
            </a:pPr>
            <a:r>
              <a:rPr lang="it-IT" altLang="it-IT" sz="2800" b="1" u="sng"/>
              <a:t>No declaration of war to Germany until Aug 1916</a:t>
            </a:r>
          </a:p>
          <a:p>
            <a:pPr>
              <a:lnSpc>
                <a:spcPct val="80000"/>
              </a:lnSpc>
            </a:pPr>
            <a:r>
              <a:rPr lang="it-IT" altLang="it-IT" sz="2800" b="1" u="sng"/>
              <a:t>No real committment in Balkans</a:t>
            </a:r>
          </a:p>
          <a:p>
            <a:pPr>
              <a:lnSpc>
                <a:spcPct val="80000"/>
              </a:lnSpc>
            </a:pPr>
            <a:r>
              <a:rPr lang="it-IT" altLang="it-IT" sz="2800" b="1"/>
              <a:t>Allies did not inform Italy on cession to Russia of Costantinoples and Straits and partition of Ottoman territories in Middle East</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endParaRPr lang="it-IT" altLang="it-IT"/>
          </a:p>
        </p:txBody>
      </p:sp>
      <p:sp>
        <p:nvSpPr>
          <p:cNvPr id="74755" name="Rectangle 3"/>
          <p:cNvSpPr>
            <a:spLocks noGrp="1" noRot="1" noChangeArrowheads="1"/>
          </p:cNvSpPr>
          <p:nvPr>
            <p:ph type="body" idx="1"/>
          </p:nvPr>
        </p:nvSpPr>
        <p:spPr/>
        <p:txBody>
          <a:bodyPr/>
          <a:lstStyle/>
          <a:p>
            <a:endParaRPr lang="it-IT" altLang="it-IT"/>
          </a:p>
        </p:txBody>
      </p:sp>
      <p:pic>
        <p:nvPicPr>
          <p:cNvPr id="74757" name="Picture 5" descr="a186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0" y="0"/>
            <a:ext cx="8915400" cy="685800"/>
          </a:xfrm>
        </p:spPr>
        <p:txBody>
          <a:bodyPr/>
          <a:lstStyle/>
          <a:p>
            <a:r>
              <a:rPr lang="it-IT" altLang="it-IT" sz="3600" b="1"/>
              <a:t>War Aims</a:t>
            </a:r>
          </a:p>
        </p:txBody>
      </p:sp>
      <p:sp>
        <p:nvSpPr>
          <p:cNvPr id="178179" name="Rectangle 3"/>
          <p:cNvSpPr>
            <a:spLocks noGrp="1" noRot="1" noChangeArrowheads="1"/>
          </p:cNvSpPr>
          <p:nvPr>
            <p:ph type="body" idx="1"/>
          </p:nvPr>
        </p:nvSpPr>
        <p:spPr>
          <a:xfrm>
            <a:off x="0" y="838200"/>
            <a:ext cx="9144000" cy="6019800"/>
          </a:xfrm>
        </p:spPr>
        <p:txBody>
          <a:bodyPr/>
          <a:lstStyle/>
          <a:p>
            <a:pPr marL="609600" indent="-609600">
              <a:lnSpc>
                <a:spcPct val="90000"/>
              </a:lnSpc>
            </a:pPr>
            <a:r>
              <a:rPr lang="it-IT" altLang="it-IT" b="1">
                <a:effectLst/>
              </a:rPr>
              <a:t>Entente thought Italy had been already widely compensated in Adriatic</a:t>
            </a:r>
          </a:p>
          <a:p>
            <a:pPr marL="609600" indent="-609600">
              <a:lnSpc>
                <a:spcPct val="90000"/>
              </a:lnSpc>
            </a:pPr>
            <a:r>
              <a:rPr lang="it-IT" altLang="it-IT" b="1">
                <a:effectLst/>
              </a:rPr>
              <a:t>Rome wanted compensations in Asia Minor and Middle East</a:t>
            </a:r>
          </a:p>
          <a:p>
            <a:pPr marL="609600" indent="-609600">
              <a:lnSpc>
                <a:spcPct val="90000"/>
              </a:lnSpc>
            </a:pPr>
            <a:r>
              <a:rPr lang="it-IT" altLang="it-IT" b="1">
                <a:effectLst/>
              </a:rPr>
              <a:t>February Revolution in Russia weakened Russian committment: allies obliged to satisfy Italy:</a:t>
            </a:r>
          </a:p>
          <a:p>
            <a:pPr marL="609600" indent="-609600">
              <a:lnSpc>
                <a:spcPct val="90000"/>
              </a:lnSpc>
              <a:buFont typeface="Arial" charset="0"/>
              <a:buAutoNum type="arabicParenR"/>
            </a:pPr>
            <a:r>
              <a:rPr lang="it-IT" altLang="it-IT" b="1">
                <a:effectLst/>
              </a:rPr>
              <a:t>Smirne and hinterland in Asia Minor included into Italian sphere of influence, after Russian assent</a:t>
            </a:r>
          </a:p>
          <a:p>
            <a:pPr marL="609600" indent="-609600">
              <a:lnSpc>
                <a:spcPct val="90000"/>
              </a:lnSpc>
              <a:buFont typeface="Arial" charset="0"/>
              <a:buAutoNum type="arabicParenR"/>
            </a:pPr>
            <a:r>
              <a:rPr lang="it-IT" altLang="it-IT" b="1">
                <a:effectLst/>
              </a:rPr>
              <a:t>End of projects of any separate peace with Austria</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endParaRPr lang="it-IT" altLang="it-IT"/>
          </a:p>
        </p:txBody>
      </p:sp>
      <p:sp>
        <p:nvSpPr>
          <p:cNvPr id="180227" name="Rectangle 3"/>
          <p:cNvSpPr>
            <a:spLocks noGrp="1" noRot="1" noChangeArrowheads="1"/>
          </p:cNvSpPr>
          <p:nvPr>
            <p:ph type="body" idx="1"/>
          </p:nvPr>
        </p:nvSpPr>
        <p:spPr/>
        <p:txBody>
          <a:bodyPr/>
          <a:lstStyle/>
          <a:p>
            <a:endParaRPr lang="it-IT" altLang="it-IT"/>
          </a:p>
        </p:txBody>
      </p:sp>
      <p:pic>
        <p:nvPicPr>
          <p:cNvPr id="180228" name="Picture 4" descr="File:RegnoItalia18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endParaRPr lang="it-IT" altLang="it-IT"/>
          </a:p>
        </p:txBody>
      </p:sp>
      <p:sp>
        <p:nvSpPr>
          <p:cNvPr id="182275" name="Rectangle 3"/>
          <p:cNvSpPr>
            <a:spLocks noGrp="1" noRot="1" noChangeArrowheads="1"/>
          </p:cNvSpPr>
          <p:nvPr>
            <p:ph type="body" idx="1"/>
          </p:nvPr>
        </p:nvSpPr>
        <p:spPr/>
        <p:txBody>
          <a:bodyPr/>
          <a:lstStyle/>
          <a:p>
            <a:endParaRPr lang="it-IT" altLang="it-IT"/>
          </a:p>
        </p:txBody>
      </p:sp>
      <p:pic>
        <p:nvPicPr>
          <p:cNvPr id="182276" name="Picture 4" descr="File:RegnoItalia19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0" y="0"/>
            <a:ext cx="9144000" cy="838200"/>
          </a:xfrm>
        </p:spPr>
        <p:txBody>
          <a:bodyPr/>
          <a:lstStyle/>
          <a:p>
            <a:r>
              <a:rPr lang="it-IT" altLang="it-IT" b="1"/>
              <a:t>Mutilated Victory</a:t>
            </a:r>
          </a:p>
        </p:txBody>
      </p:sp>
      <p:sp>
        <p:nvSpPr>
          <p:cNvPr id="183299" name="Rectangle 3"/>
          <p:cNvSpPr>
            <a:spLocks noGrp="1" noRot="1" noChangeArrowheads="1"/>
          </p:cNvSpPr>
          <p:nvPr>
            <p:ph type="body" idx="1"/>
          </p:nvPr>
        </p:nvSpPr>
        <p:spPr>
          <a:xfrm>
            <a:off x="0" y="1143000"/>
            <a:ext cx="9144000" cy="5715000"/>
          </a:xfrm>
        </p:spPr>
        <p:txBody>
          <a:bodyPr/>
          <a:lstStyle/>
          <a:p>
            <a:r>
              <a:rPr lang="it-IT" altLang="it-IT" b="1"/>
              <a:t>Caporetto meant that foreigners would always dismiss Italy’s skills in the most insulting way</a:t>
            </a:r>
          </a:p>
          <a:p>
            <a:r>
              <a:rPr lang="it-IT" altLang="it-IT" b="1"/>
              <a:t>Formal powers in war had rested in hands of Salandra and Sonnino, and then V. Emanuele Orlando</a:t>
            </a:r>
          </a:p>
          <a:p>
            <a:r>
              <a:rPr lang="it-IT" altLang="it-IT" b="1"/>
              <a:t>Sacro egoismo vs Wilsonian liberal capitalist diplomacy   </a:t>
            </a:r>
          </a:p>
        </p:txBody>
      </p:sp>
    </p:spTree>
  </p:cSld>
  <p:clrMapOvr>
    <a:masterClrMapping/>
  </p:clrMapOvr>
  <p:transition>
    <p:wheel spokes="8"/>
    <p:sndAc>
      <p:stSnd>
        <p:snd r:embed="rId2"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0" y="0"/>
            <a:ext cx="9144000" cy="762000"/>
          </a:xfrm>
        </p:spPr>
        <p:txBody>
          <a:bodyPr/>
          <a:lstStyle/>
          <a:p>
            <a:r>
              <a:rPr lang="it-IT" altLang="it-IT" sz="3600" b="1"/>
              <a:t>United States at War</a:t>
            </a:r>
          </a:p>
        </p:txBody>
      </p:sp>
      <p:sp>
        <p:nvSpPr>
          <p:cNvPr id="185347" name="Rectangle 3"/>
          <p:cNvSpPr>
            <a:spLocks noGrp="1" noRot="1" noChangeArrowheads="1"/>
          </p:cNvSpPr>
          <p:nvPr>
            <p:ph type="body" idx="1"/>
          </p:nvPr>
        </p:nvSpPr>
        <p:spPr>
          <a:xfrm>
            <a:off x="0" y="990600"/>
            <a:ext cx="9144000" cy="5867400"/>
          </a:xfrm>
        </p:spPr>
        <p:txBody>
          <a:bodyPr/>
          <a:lstStyle/>
          <a:p>
            <a:pPr>
              <a:lnSpc>
                <a:spcPct val="90000"/>
              </a:lnSpc>
            </a:pPr>
            <a:r>
              <a:rPr lang="it-IT" altLang="it-IT" sz="2800" b="1"/>
              <a:t>1917</a:t>
            </a:r>
            <a:r>
              <a:rPr lang="it-IT" altLang="it-IT" b="1"/>
              <a:t> Wilson: democratic peace and self-determination of peoples</a:t>
            </a:r>
          </a:p>
          <a:p>
            <a:pPr>
              <a:lnSpc>
                <a:spcPct val="90000"/>
              </a:lnSpc>
            </a:pPr>
            <a:r>
              <a:rPr lang="it-IT" altLang="it-IT" b="1"/>
              <a:t>Kingdom of Serbia-Croatia-Slovenia (Greater Serbia no longer possible due to Russian defeat)</a:t>
            </a:r>
          </a:p>
          <a:p>
            <a:pPr>
              <a:lnSpc>
                <a:spcPct val="90000"/>
              </a:lnSpc>
            </a:pPr>
            <a:r>
              <a:rPr lang="it-IT" altLang="it-IT" b="1" u="sng"/>
              <a:t>Italian programmes overcome by these two events</a:t>
            </a:r>
          </a:p>
          <a:p>
            <a:pPr>
              <a:lnSpc>
                <a:spcPct val="90000"/>
              </a:lnSpc>
            </a:pPr>
            <a:r>
              <a:rPr lang="it-IT" altLang="it-IT" b="1"/>
              <a:t>Bolscevicks published text of Treaty of London</a:t>
            </a:r>
          </a:p>
          <a:p>
            <a:pPr>
              <a:lnSpc>
                <a:spcPct val="90000"/>
              </a:lnSpc>
            </a:pPr>
            <a:r>
              <a:rPr lang="it-IT" altLang="it-IT" b="1"/>
              <a:t>Interventionist left wing in Italy claimed agreements with Slavs, thus respecting Wilsonian design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0" y="0"/>
            <a:ext cx="9144000" cy="609600"/>
          </a:xfrm>
        </p:spPr>
        <p:txBody>
          <a:bodyPr/>
          <a:lstStyle/>
          <a:p>
            <a:r>
              <a:rPr lang="it-IT" altLang="it-IT" sz="4000" b="1"/>
              <a:t>The fourteen points</a:t>
            </a:r>
          </a:p>
        </p:txBody>
      </p:sp>
      <p:sp>
        <p:nvSpPr>
          <p:cNvPr id="187395" name="Rectangle 3"/>
          <p:cNvSpPr>
            <a:spLocks noGrp="1" noRot="1" noChangeArrowheads="1"/>
          </p:cNvSpPr>
          <p:nvPr>
            <p:ph type="body" idx="1"/>
          </p:nvPr>
        </p:nvSpPr>
        <p:spPr>
          <a:xfrm>
            <a:off x="0" y="838200"/>
            <a:ext cx="9144000" cy="6019800"/>
          </a:xfrm>
        </p:spPr>
        <p:txBody>
          <a:bodyPr/>
          <a:lstStyle/>
          <a:p>
            <a:pPr>
              <a:lnSpc>
                <a:spcPct val="80000"/>
              </a:lnSpc>
            </a:pPr>
            <a:r>
              <a:rPr lang="it-IT" altLang="it-IT" sz="2400" b="1"/>
              <a:t>Wilson 8 Jan 1918</a:t>
            </a:r>
          </a:p>
          <a:p>
            <a:pPr>
              <a:lnSpc>
                <a:spcPct val="80000"/>
              </a:lnSpc>
            </a:pPr>
            <a:r>
              <a:rPr lang="it-IT" altLang="it-IT" sz="2400" b="1"/>
              <a:t>Peace without winners, since peace imposed through force would include elements of another war</a:t>
            </a:r>
          </a:p>
          <a:p>
            <a:pPr>
              <a:lnSpc>
                <a:spcPct val="80000"/>
              </a:lnSpc>
            </a:pPr>
            <a:r>
              <a:rPr lang="it-IT" altLang="it-IT" sz="2400" b="1"/>
              <a:t>Peace based on equality of nations, self-determination of peoples, freedom of seas, general reduction of armaments</a:t>
            </a:r>
          </a:p>
          <a:p>
            <a:pPr>
              <a:lnSpc>
                <a:spcPct val="80000"/>
              </a:lnSpc>
            </a:pPr>
            <a:r>
              <a:rPr lang="it-IT" altLang="it-IT" sz="2400" b="1"/>
              <a:t>Secret Diplomacy had to be abandoned</a:t>
            </a:r>
          </a:p>
          <a:p>
            <a:pPr>
              <a:lnSpc>
                <a:spcPct val="80000"/>
              </a:lnSpc>
            </a:pPr>
            <a:r>
              <a:rPr lang="it-IT" altLang="it-IT" sz="2400" b="1"/>
              <a:t>Nationality Principle - “self-determination of peoples" -: implemented above all in Eastern Europe and Middle East, in order to fill the vacuum left by simultaneous collapse of multi-ethnic empires</a:t>
            </a:r>
          </a:p>
          <a:p>
            <a:pPr>
              <a:lnSpc>
                <a:spcPct val="80000"/>
              </a:lnSpc>
            </a:pPr>
            <a:r>
              <a:rPr lang="it-IT" altLang="it-IT" sz="2400" b="1" u="sng"/>
              <a:t>Point 9. Change of Italian frontiers according to clearly recognizable demarcation lines among nationalities</a:t>
            </a:r>
            <a:r>
              <a:rPr lang="it-IT" altLang="it-IT" sz="2400" u="sng"/>
              <a:t> </a:t>
            </a:r>
            <a:r>
              <a:rPr lang="it-IT" altLang="it-IT" sz="2400" b="1" u="sng"/>
              <a:t> </a:t>
            </a:r>
          </a:p>
          <a:p>
            <a:pPr>
              <a:lnSpc>
                <a:spcPct val="80000"/>
              </a:lnSpc>
            </a:pPr>
            <a:r>
              <a:rPr lang="it-IT" altLang="it-IT" sz="2400" b="1"/>
              <a:t>Italian diplomats completely alien from this kind of foreign policy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0" y="0"/>
            <a:ext cx="9144000" cy="838200"/>
          </a:xfrm>
        </p:spPr>
        <p:txBody>
          <a:bodyPr/>
          <a:lstStyle/>
          <a:p>
            <a:r>
              <a:rPr lang="it-IT" altLang="it-IT" sz="3600" b="1"/>
              <a:t>Peace Conference</a:t>
            </a:r>
          </a:p>
        </p:txBody>
      </p:sp>
      <p:sp>
        <p:nvSpPr>
          <p:cNvPr id="189443" name="Rectangle 3"/>
          <p:cNvSpPr>
            <a:spLocks noGrp="1" noRot="1" noChangeArrowheads="1"/>
          </p:cNvSpPr>
          <p:nvPr>
            <p:ph type="body" idx="1"/>
          </p:nvPr>
        </p:nvSpPr>
        <p:spPr>
          <a:xfrm>
            <a:off x="0" y="990600"/>
            <a:ext cx="9144000" cy="5867400"/>
          </a:xfrm>
        </p:spPr>
        <p:txBody>
          <a:bodyPr/>
          <a:lstStyle/>
          <a:p>
            <a:pPr marL="381000" indent="-381000">
              <a:lnSpc>
                <a:spcPct val="80000"/>
              </a:lnSpc>
            </a:pPr>
            <a:r>
              <a:rPr lang="it-IT" altLang="it-IT" sz="2600" b="1"/>
              <a:t>V.E. Orlando – Three obstacles for </a:t>
            </a:r>
            <a:r>
              <a:rPr lang="it-IT" altLang="it-IT" sz="2600" b="1" u="sng"/>
              <a:t>Italy: allies, Wilson and Jugoslavs</a:t>
            </a:r>
          </a:p>
          <a:p>
            <a:pPr marL="381000" indent="-381000">
              <a:lnSpc>
                <a:spcPct val="80000"/>
              </a:lnSpc>
            </a:pPr>
            <a:r>
              <a:rPr lang="it-IT" altLang="it-IT" sz="2600" b="1" u="sng"/>
              <a:t>Allies recognised Brennero border </a:t>
            </a:r>
          </a:p>
          <a:p>
            <a:pPr marL="381000" indent="-381000">
              <a:lnSpc>
                <a:spcPct val="80000"/>
              </a:lnSpc>
            </a:pPr>
            <a:r>
              <a:rPr lang="it-IT" altLang="it-IT" sz="2600" b="1" u="sng"/>
              <a:t>No concession on Fiume and more than half Istria</a:t>
            </a:r>
          </a:p>
          <a:p>
            <a:pPr marL="381000" indent="-381000">
              <a:lnSpc>
                <a:spcPct val="80000"/>
              </a:lnSpc>
            </a:pPr>
            <a:r>
              <a:rPr lang="it-IT" altLang="it-IT" sz="2600" b="1" u="sng"/>
              <a:t>Wilson thought Italian safety could be assured by League of Nations</a:t>
            </a:r>
            <a:r>
              <a:rPr lang="it-IT" altLang="it-IT" sz="2600" b="1"/>
              <a:t> </a:t>
            </a:r>
          </a:p>
          <a:p>
            <a:pPr marL="381000" indent="-381000">
              <a:lnSpc>
                <a:spcPct val="80000"/>
              </a:lnSpc>
            </a:pPr>
            <a:r>
              <a:rPr lang="it-IT" altLang="it-IT" sz="2600" b="1" u="sng"/>
              <a:t>Italians appealed to sanctity of pacts to legitimise claims on Slav lands and to nationality principle to claim Fiume</a:t>
            </a:r>
          </a:p>
          <a:p>
            <a:pPr marL="381000" indent="-381000">
              <a:lnSpc>
                <a:spcPct val="80000"/>
              </a:lnSpc>
            </a:pPr>
            <a:r>
              <a:rPr lang="it-IT" altLang="it-IT" sz="2600" b="1"/>
              <a:t>Wilson appealed to people on Apr 23:</a:t>
            </a:r>
          </a:p>
          <a:p>
            <a:pPr marL="381000" indent="-381000">
              <a:lnSpc>
                <a:spcPct val="80000"/>
              </a:lnSpc>
              <a:buFont typeface="Arial" charset="0"/>
              <a:buAutoNum type="arabicParenR"/>
            </a:pPr>
            <a:r>
              <a:rPr lang="it-IT" altLang="it-IT" sz="2600" b="1"/>
              <a:t>Treaty of London only a private agreement</a:t>
            </a:r>
          </a:p>
          <a:p>
            <a:pPr marL="381000" indent="-381000">
              <a:lnSpc>
                <a:spcPct val="80000"/>
              </a:lnSpc>
              <a:buFont typeface="Arial" charset="0"/>
              <a:buAutoNum type="arabicParenR"/>
            </a:pPr>
            <a:r>
              <a:rPr lang="it-IT" altLang="it-IT" sz="2600" b="1"/>
              <a:t>Austro-Hungarian Empire no longer existed</a:t>
            </a:r>
          </a:p>
          <a:p>
            <a:pPr marL="381000" indent="-381000">
              <a:lnSpc>
                <a:spcPct val="80000"/>
              </a:lnSpc>
              <a:buFont typeface="Arial" charset="0"/>
              <a:buAutoNum type="arabicParenR"/>
            </a:pPr>
            <a:r>
              <a:rPr lang="it-IT" altLang="it-IT" sz="2600" b="1"/>
              <a:t>Extension to Dalmatia not necessary</a:t>
            </a:r>
          </a:p>
          <a:p>
            <a:pPr marL="381000" indent="-381000">
              <a:lnSpc>
                <a:spcPct val="80000"/>
              </a:lnSpc>
              <a:buFont typeface="Arial" charset="0"/>
              <a:buAutoNum type="arabicParenR"/>
            </a:pPr>
            <a:r>
              <a:rPr lang="it-IT" altLang="it-IT" sz="2600" b="1"/>
              <a:t>Hope for Italy not to ask for any compensations contrary to liberal principles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endParaRPr lang="it-IT" altLang="it-IT"/>
          </a:p>
        </p:txBody>
      </p:sp>
      <p:sp>
        <p:nvSpPr>
          <p:cNvPr id="191491" name="Rectangle 3"/>
          <p:cNvSpPr>
            <a:spLocks noGrp="1" noRot="1" noChangeArrowheads="1"/>
          </p:cNvSpPr>
          <p:nvPr>
            <p:ph type="body" idx="1"/>
          </p:nvPr>
        </p:nvSpPr>
        <p:spPr/>
        <p:txBody>
          <a:bodyPr/>
          <a:lstStyle/>
          <a:p>
            <a:endParaRPr lang="it-IT" altLang="it-IT"/>
          </a:p>
        </p:txBody>
      </p:sp>
      <p:pic>
        <p:nvPicPr>
          <p:cNvPr id="191492" name="Picture 4" descr="Istria_Map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0" y="0"/>
            <a:ext cx="9144000" cy="762000"/>
          </a:xfrm>
        </p:spPr>
        <p:txBody>
          <a:bodyPr/>
          <a:lstStyle/>
          <a:p>
            <a:r>
              <a:rPr lang="it-IT" altLang="it-IT" sz="3200" b="1"/>
              <a:t>Treaty of Rapallo</a:t>
            </a:r>
          </a:p>
        </p:txBody>
      </p:sp>
      <p:sp>
        <p:nvSpPr>
          <p:cNvPr id="193539"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sz="2400" b="1"/>
              <a:t>1920: Republicans in US back to power and isolationism</a:t>
            </a:r>
          </a:p>
          <a:p>
            <a:pPr>
              <a:lnSpc>
                <a:spcPct val="90000"/>
              </a:lnSpc>
            </a:pPr>
            <a:r>
              <a:rPr lang="it-IT" altLang="it-IT" sz="2400" b="1"/>
              <a:t>Italo-Jugoslav Treaty:</a:t>
            </a:r>
          </a:p>
          <a:p>
            <a:pPr>
              <a:lnSpc>
                <a:spcPct val="90000"/>
              </a:lnSpc>
              <a:buFont typeface="Arial" charset="0"/>
              <a:buAutoNum type="arabicParenR"/>
            </a:pPr>
            <a:r>
              <a:rPr lang="it-IT" altLang="it-IT" sz="2400" b="1"/>
              <a:t>Trieste, Gorizia, Istria and some districts of Carniola annexed to Italy</a:t>
            </a:r>
          </a:p>
          <a:p>
            <a:pPr>
              <a:lnSpc>
                <a:spcPct val="90000"/>
              </a:lnSpc>
              <a:buFont typeface="Arial" charset="0"/>
              <a:buAutoNum type="arabicParenR"/>
            </a:pPr>
            <a:r>
              <a:rPr lang="it-IT" altLang="it-IT" sz="2400" b="1"/>
              <a:t>Zara assigned to Italy</a:t>
            </a:r>
          </a:p>
          <a:p>
            <a:pPr>
              <a:lnSpc>
                <a:spcPct val="90000"/>
              </a:lnSpc>
              <a:buFont typeface="Arial" charset="0"/>
              <a:buAutoNum type="arabicParenR"/>
            </a:pPr>
            <a:r>
              <a:rPr lang="it-IT" altLang="it-IT" sz="2400" b="1"/>
              <a:t>Free State of Fiume with territory called "Corpus separatum", within the borders of city and district of Fiume", and a further strip of territory guaranteeing territorial continuity with Italy</a:t>
            </a:r>
          </a:p>
          <a:p>
            <a:pPr>
              <a:lnSpc>
                <a:spcPct val="90000"/>
              </a:lnSpc>
              <a:buFont typeface="Arial" charset="0"/>
              <a:buAutoNum type="arabicParenR"/>
            </a:pPr>
            <a:r>
              <a:rPr lang="it-IT" altLang="it-IT" sz="2400" b="1"/>
              <a:t>With Treaty of Rome Jan 1924, Fiume was annexed to Italy</a:t>
            </a:r>
          </a:p>
          <a:p>
            <a:pPr>
              <a:lnSpc>
                <a:spcPct val="90000"/>
              </a:lnSpc>
              <a:buFont typeface="Arial" charset="0"/>
              <a:buAutoNum type="arabicParenR"/>
            </a:pPr>
            <a:r>
              <a:rPr lang="it-IT" altLang="it-IT" sz="2400" b="1"/>
              <a:t>With Treaty of peace of Lausanne with Turkey (1923), Italy kept Dodecannese, but colonial questions still opened, while renouncing to Asia Minor</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0" y="0"/>
            <a:ext cx="9144000" cy="914400"/>
          </a:xfrm>
        </p:spPr>
        <p:txBody>
          <a:bodyPr/>
          <a:lstStyle/>
          <a:p>
            <a:r>
              <a:rPr lang="it-IT" altLang="it-IT" b="1"/>
              <a:t>Early Fascism</a:t>
            </a:r>
          </a:p>
        </p:txBody>
      </p:sp>
      <p:sp>
        <p:nvSpPr>
          <p:cNvPr id="194563" name="Rectangle 3"/>
          <p:cNvSpPr>
            <a:spLocks noGrp="1" noRot="1" noChangeArrowheads="1"/>
          </p:cNvSpPr>
          <p:nvPr>
            <p:ph type="body" idx="1"/>
          </p:nvPr>
        </p:nvSpPr>
        <p:spPr>
          <a:xfrm>
            <a:off x="0" y="1219200"/>
            <a:ext cx="9144000" cy="5489575"/>
          </a:xfrm>
        </p:spPr>
        <p:txBody>
          <a:bodyPr/>
          <a:lstStyle/>
          <a:p>
            <a:r>
              <a:rPr lang="it-IT" altLang="it-IT" b="1"/>
              <a:t>Mussolini financially backed through squash raids on peasant and socialist institutions. </a:t>
            </a:r>
          </a:p>
          <a:p>
            <a:r>
              <a:rPr lang="it-IT" altLang="it-IT" b="1"/>
              <a:t>Fascists talked a lot about foreign policy, but were led by inner interests: Primat der Innenpolitik</a:t>
            </a:r>
          </a:p>
        </p:txBody>
      </p:sp>
    </p:spTree>
  </p:cSld>
  <p:clrMapOvr>
    <a:masterClrMapping/>
  </p:clrMapOvr>
  <p:transition>
    <p:wheel spokes="8"/>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0"/>
            <a:ext cx="9144000" cy="685800"/>
          </a:xfrm>
        </p:spPr>
        <p:txBody>
          <a:bodyPr/>
          <a:lstStyle/>
          <a:p>
            <a:r>
              <a:rPr lang="it-IT" altLang="it-IT" sz="4000" b="1"/>
              <a:t>Outcome of Risorgimento</a:t>
            </a:r>
          </a:p>
        </p:txBody>
      </p:sp>
      <p:sp>
        <p:nvSpPr>
          <p:cNvPr id="10243" name="Rectangle 3"/>
          <p:cNvSpPr>
            <a:spLocks noGrp="1" noRot="1" noChangeArrowheads="1"/>
          </p:cNvSpPr>
          <p:nvPr>
            <p:ph type="body" idx="1"/>
          </p:nvPr>
        </p:nvSpPr>
        <p:spPr>
          <a:xfrm>
            <a:off x="0" y="838200"/>
            <a:ext cx="9144000" cy="6019800"/>
          </a:xfrm>
        </p:spPr>
        <p:txBody>
          <a:bodyPr/>
          <a:lstStyle/>
          <a:p>
            <a:pPr>
              <a:lnSpc>
                <a:spcPct val="90000"/>
              </a:lnSpc>
            </a:pPr>
            <a:r>
              <a:rPr lang="it-IT" altLang="it-IT" sz="2400" b="1"/>
              <a:t>Unlike European State nations, in Italy a nation emerged where none had been before, with pretty new frontiers</a:t>
            </a:r>
          </a:p>
          <a:p>
            <a:pPr>
              <a:lnSpc>
                <a:spcPct val="90000"/>
              </a:lnSpc>
            </a:pPr>
            <a:r>
              <a:rPr lang="it-IT" altLang="it-IT" sz="2400" b="1"/>
              <a:t>Two per cent of the population with right to vote, half of whom catholic with no opinion of their own</a:t>
            </a:r>
          </a:p>
          <a:p>
            <a:pPr>
              <a:lnSpc>
                <a:spcPct val="90000"/>
              </a:lnSpc>
            </a:pPr>
            <a:r>
              <a:rPr lang="it-IT" altLang="it-IT" sz="2400" b="1"/>
              <a:t>Liberal system with constitution</a:t>
            </a:r>
          </a:p>
          <a:p>
            <a:pPr>
              <a:lnSpc>
                <a:spcPct val="90000"/>
              </a:lnSpc>
            </a:pPr>
            <a:r>
              <a:rPr lang="it-IT" altLang="it-IT" sz="2400" b="1"/>
              <a:t>Capitalist economy</a:t>
            </a:r>
          </a:p>
          <a:p>
            <a:pPr>
              <a:lnSpc>
                <a:spcPct val="90000"/>
              </a:lnSpc>
            </a:pPr>
            <a:r>
              <a:rPr lang="it-IT" altLang="it-IT" sz="2400" b="1"/>
              <a:t>Could the country with smallest population, least developed economy, most vulnerable strategic position and largest gap between politics and society hold a place among Great Powers?</a:t>
            </a:r>
          </a:p>
          <a:p>
            <a:pPr>
              <a:lnSpc>
                <a:spcPct val="90000"/>
              </a:lnSpc>
            </a:pPr>
            <a:r>
              <a:rPr lang="it-IT" altLang="it-IT" sz="2400" b="1"/>
              <a:t>Italy was a country necessarily embracing diplomacy. Italy could only exist while having a foreign policy</a:t>
            </a:r>
          </a:p>
          <a:p>
            <a:pPr>
              <a:lnSpc>
                <a:spcPct val="90000"/>
              </a:lnSpc>
            </a:pPr>
            <a:r>
              <a:rPr lang="it-IT" altLang="it-IT" sz="2400" b="1"/>
              <a:t>First foreign policy aim: Cavur - seizing “Italian” territories still in foreign hands (Istria, Trentino, Corsica, Malta, Dalmatia, Ticino)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0" y="0"/>
            <a:ext cx="9144000" cy="838200"/>
          </a:xfrm>
        </p:spPr>
        <p:txBody>
          <a:bodyPr/>
          <a:lstStyle/>
          <a:p>
            <a:r>
              <a:rPr lang="it-IT" altLang="it-IT" sz="3600" b="1"/>
              <a:t>Parity with European Powers</a:t>
            </a:r>
          </a:p>
        </p:txBody>
      </p:sp>
      <p:sp>
        <p:nvSpPr>
          <p:cNvPr id="196611" name="Rectangle 3"/>
          <p:cNvSpPr>
            <a:spLocks noGrp="1" noRot="1" noChangeArrowheads="1"/>
          </p:cNvSpPr>
          <p:nvPr>
            <p:ph type="body" idx="1"/>
          </p:nvPr>
        </p:nvSpPr>
        <p:spPr>
          <a:xfrm>
            <a:off x="0" y="990600"/>
            <a:ext cx="9144000" cy="5867400"/>
          </a:xfrm>
        </p:spPr>
        <p:txBody>
          <a:bodyPr/>
          <a:lstStyle/>
          <a:p>
            <a:r>
              <a:rPr lang="it-IT" altLang="it-IT" b="1" u="sng"/>
              <a:t>Nationality principle as a pillar of Italian foreign policy up to WW1</a:t>
            </a:r>
          </a:p>
          <a:p>
            <a:r>
              <a:rPr lang="it-IT" altLang="it-IT" b="1"/>
              <a:t>Once accepting European diplomacy and concert of States, Italy claims equal relationship</a:t>
            </a:r>
          </a:p>
          <a:p>
            <a:r>
              <a:rPr lang="it-IT" altLang="it-IT" b="1" u="sng"/>
              <a:t>Parity in Europe as main theme of Italian policy: concert of nations, League of Nation, United Nations, NATO, EU</a:t>
            </a:r>
          </a:p>
          <a:p>
            <a:r>
              <a:rPr lang="it-IT" altLang="it-IT" b="1"/>
              <a:t>Very soon attention was turned to Mediterranean and Balkan-Danube area</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0" y="0"/>
            <a:ext cx="9144000" cy="1143000"/>
          </a:xfrm>
        </p:spPr>
        <p:txBody>
          <a:bodyPr/>
          <a:lstStyle/>
          <a:p>
            <a:r>
              <a:rPr lang="it-IT" altLang="it-IT" b="1"/>
              <a:t>Politica del Carciofo</a:t>
            </a:r>
          </a:p>
        </p:txBody>
      </p:sp>
      <p:sp>
        <p:nvSpPr>
          <p:cNvPr id="120835" name="Rectangle 3"/>
          <p:cNvSpPr>
            <a:spLocks noGrp="1" noRot="1" noChangeArrowheads="1"/>
          </p:cNvSpPr>
          <p:nvPr>
            <p:ph type="body" idx="1"/>
          </p:nvPr>
        </p:nvSpPr>
        <p:spPr>
          <a:xfrm>
            <a:off x="0" y="1219200"/>
            <a:ext cx="9144000" cy="5638800"/>
          </a:xfrm>
        </p:spPr>
        <p:txBody>
          <a:bodyPr/>
          <a:lstStyle/>
          <a:p>
            <a:r>
              <a:rPr lang="it-IT" altLang="it-IT" b="1"/>
              <a:t>Artichoke policy: one leaf at a time</a:t>
            </a:r>
          </a:p>
          <a:p>
            <a:r>
              <a:rPr lang="it-IT" altLang="it-IT" b="1"/>
              <a:t>U. Rattazzi: “Pacification” of the South as “school” for Africa</a:t>
            </a:r>
          </a:p>
          <a:p>
            <a:r>
              <a:rPr lang="it-IT" altLang="it-IT" b="1"/>
              <a:t>Crispian African adventures</a:t>
            </a:r>
          </a:p>
          <a:p>
            <a:r>
              <a:rPr lang="it-IT" altLang="it-IT" b="1"/>
              <a:t>Public opinion played a minimal role, while in Germany pressure groups soon shaped a popular basis to foreign policy </a:t>
            </a:r>
          </a:p>
        </p:txBody>
      </p:sp>
    </p:spTree>
  </p:cSld>
  <p:clrMapOvr>
    <a:masterClrMapping/>
  </p:clrMapOvr>
  <p:transition>
    <p:wheel spokes="8"/>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0" y="0"/>
            <a:ext cx="9144000" cy="838200"/>
          </a:xfrm>
        </p:spPr>
        <p:txBody>
          <a:bodyPr/>
          <a:lstStyle/>
          <a:p>
            <a:r>
              <a:rPr lang="it-IT" altLang="it-IT" b="1"/>
              <a:t>Vatican </a:t>
            </a:r>
          </a:p>
        </p:txBody>
      </p:sp>
      <p:sp>
        <p:nvSpPr>
          <p:cNvPr id="121859" name="Rectangle 3"/>
          <p:cNvSpPr>
            <a:spLocks noGrp="1" noRot="1" noChangeArrowheads="1"/>
          </p:cNvSpPr>
          <p:nvPr>
            <p:ph type="body" idx="1"/>
          </p:nvPr>
        </p:nvSpPr>
        <p:spPr>
          <a:xfrm>
            <a:off x="0" y="1066800"/>
            <a:ext cx="9144000" cy="5791200"/>
          </a:xfrm>
        </p:spPr>
        <p:txBody>
          <a:bodyPr/>
          <a:lstStyle/>
          <a:p>
            <a:r>
              <a:rPr lang="it-IT" altLang="it-IT" b="1"/>
              <a:t>Italy unified against a sea of enemies</a:t>
            </a:r>
          </a:p>
          <a:p>
            <a:r>
              <a:rPr lang="it-IT" altLang="it-IT" b="1"/>
              <a:t>For the first three of four decades, the Vatican was one of the worst foes of the Liberal regime</a:t>
            </a:r>
          </a:p>
          <a:p>
            <a:pPr>
              <a:buFont typeface="Arial" charset="0"/>
              <a:buNone/>
            </a:pPr>
            <a:endParaRPr lang="it-IT" altLang="it-IT" b="1"/>
          </a:p>
        </p:txBody>
      </p:sp>
    </p:spTree>
  </p:cSld>
  <p:clrMapOvr>
    <a:masterClrMapping/>
  </p:clrMapOvr>
  <p:transition>
    <p:wheel spokes="8"/>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0" y="0"/>
            <a:ext cx="9144000" cy="838200"/>
          </a:xfrm>
        </p:spPr>
        <p:txBody>
          <a:bodyPr/>
          <a:lstStyle/>
          <a:p>
            <a:r>
              <a:rPr lang="it-IT" altLang="it-IT" b="1"/>
              <a:t>Balkans</a:t>
            </a:r>
          </a:p>
        </p:txBody>
      </p:sp>
      <p:sp>
        <p:nvSpPr>
          <p:cNvPr id="122883" name="Rectangle 3"/>
          <p:cNvSpPr>
            <a:spLocks noGrp="1" noRot="1" noChangeArrowheads="1"/>
          </p:cNvSpPr>
          <p:nvPr>
            <p:ph type="body" idx="1"/>
          </p:nvPr>
        </p:nvSpPr>
        <p:spPr>
          <a:xfrm>
            <a:off x="0" y="1143000"/>
            <a:ext cx="9144000" cy="5715000"/>
          </a:xfrm>
        </p:spPr>
        <p:txBody>
          <a:bodyPr/>
          <a:lstStyle/>
          <a:p>
            <a:r>
              <a:rPr lang="it-IT" altLang="it-IT" b="1"/>
              <a:t>Some urged Serbia and Greece to assume the mantle of Piedmont in the region</a:t>
            </a:r>
          </a:p>
          <a:p>
            <a:r>
              <a:rPr lang="it-IT" altLang="it-IT" b="1"/>
              <a:t>Some sought economic influence </a:t>
            </a:r>
          </a:p>
          <a:p>
            <a:r>
              <a:rPr lang="it-IT" altLang="it-IT" b="1"/>
              <a:t>Some regarded Albania as foundation stone of Italian empire</a:t>
            </a:r>
          </a:p>
        </p:txBody>
      </p:sp>
    </p:spTree>
  </p:cSld>
  <p:clrMapOvr>
    <a:masterClrMapping/>
  </p:clrMapOvr>
  <p:transition>
    <p:wheel spokes="8"/>
    <p:sndAc>
      <p:stSnd>
        <p:snd r:embed="rId2" name="chimes.wav"/>
      </p:stSnd>
    </p:sndAc>
  </p:transition>
</p:sld>
</file>

<file path=ppt/theme/theme1.xml><?xml version="1.0" encoding="utf-8"?>
<a:theme xmlns:a="http://schemas.openxmlformats.org/drawingml/2006/main" name="Bussola">
  <a:themeElements>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usso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Busso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usso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usso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usso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usso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usso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usso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usso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1714</TotalTime>
  <Words>2778</Words>
  <Application>Microsoft Office PowerPoint</Application>
  <PresentationFormat>Presentazione su schermo (4:3)</PresentationFormat>
  <Paragraphs>231</Paragraphs>
  <Slides>49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49</vt:i4>
      </vt:variant>
    </vt:vector>
  </HeadingPairs>
  <TitlesOfParts>
    <vt:vector size="54" baseType="lpstr">
      <vt:lpstr>Arial</vt:lpstr>
      <vt:lpstr>Tahoma</vt:lpstr>
      <vt:lpstr>Times New Roman</vt:lpstr>
      <vt:lpstr>Wingdings</vt:lpstr>
      <vt:lpstr>Bussola</vt:lpstr>
      <vt:lpstr>Prof. Bruno Pierri History of Italian Foreign Policy</vt:lpstr>
      <vt:lpstr>France vs Italy</vt:lpstr>
      <vt:lpstr>Presentazione standard di PowerPoint</vt:lpstr>
      <vt:lpstr>Presentazione standard di PowerPoint</vt:lpstr>
      <vt:lpstr>Outcome of Risorgimento</vt:lpstr>
      <vt:lpstr>Parity with European Powers</vt:lpstr>
      <vt:lpstr>Politica del Carciofo</vt:lpstr>
      <vt:lpstr>Vatican </vt:lpstr>
      <vt:lpstr>Balkans</vt:lpstr>
      <vt:lpstr>Austria </vt:lpstr>
      <vt:lpstr>Giving up neutrality</vt:lpstr>
      <vt:lpstr>Getting closer to Germany</vt:lpstr>
      <vt:lpstr>Berlin Congress 1878</vt:lpstr>
      <vt:lpstr>Presentazione standard di PowerPoint</vt:lpstr>
      <vt:lpstr>Repercussions in Italy</vt:lpstr>
      <vt:lpstr>Triple Alliance 1882</vt:lpstr>
      <vt:lpstr>Presentazione standard di PowerPoint</vt:lpstr>
      <vt:lpstr>France </vt:lpstr>
      <vt:lpstr>France</vt:lpstr>
      <vt:lpstr>Italian Claims</vt:lpstr>
      <vt:lpstr>Presentazione standard di PowerPoint</vt:lpstr>
      <vt:lpstr>Presentazione standard di PowerPoint</vt:lpstr>
      <vt:lpstr>Presentazione standard di PowerPoint</vt:lpstr>
      <vt:lpstr>Presentazione standard di PowerPoint</vt:lpstr>
      <vt:lpstr>Presentazione standard di PowerPoint</vt:lpstr>
      <vt:lpstr>Alliances</vt:lpstr>
      <vt:lpstr>Bismarck’s Diplomacy</vt:lpstr>
      <vt:lpstr>Entente Cordiale</vt:lpstr>
      <vt:lpstr>Franco-British Declaration, 1904</vt:lpstr>
      <vt:lpstr>Secret Articles</vt:lpstr>
      <vt:lpstr>Britain</vt:lpstr>
      <vt:lpstr>First World War</vt:lpstr>
      <vt:lpstr>Domestic influence</vt:lpstr>
      <vt:lpstr>War and social classes</vt:lpstr>
      <vt:lpstr>War Gains</vt:lpstr>
      <vt:lpstr>Italian Interests</vt:lpstr>
      <vt:lpstr>Treaty of London</vt:lpstr>
      <vt:lpstr>Presentazione standard di PowerPoint</vt:lpstr>
      <vt:lpstr>War Diplomacy</vt:lpstr>
      <vt:lpstr>War Aims</vt:lpstr>
      <vt:lpstr>Presentazione standard di PowerPoint</vt:lpstr>
      <vt:lpstr>Presentazione standard di PowerPoint</vt:lpstr>
      <vt:lpstr>Mutilated Victory</vt:lpstr>
      <vt:lpstr>United States at War</vt:lpstr>
      <vt:lpstr>The fourteen points</vt:lpstr>
      <vt:lpstr>Peace Conference</vt:lpstr>
      <vt:lpstr>Presentazione standard di PowerPoint</vt:lpstr>
      <vt:lpstr>Treaty of Rapallo</vt:lpstr>
      <vt:lpstr>Early Fascism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AnnaMaria</dc:creator>
  <cp:lastModifiedBy>AnnaMaria</cp:lastModifiedBy>
  <cp:revision>24</cp:revision>
  <cp:lastPrinted>1601-01-01T00:00:00Z</cp:lastPrinted>
  <dcterms:created xsi:type="dcterms:W3CDTF">1601-01-01T00:00:00Z</dcterms:created>
  <dcterms:modified xsi:type="dcterms:W3CDTF">2015-01-27T06:57:29Z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