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handoutMasterIdLst>
    <p:handoutMasterId r:id="rId27"/>
  </p:handoutMasterIdLst>
  <p:sldIdLst>
    <p:sldId id="256" r:id="rId2"/>
    <p:sldId id="296" r:id="rId3"/>
    <p:sldId id="297" r:id="rId4"/>
    <p:sldId id="298" r:id="rId5"/>
    <p:sldId id="299" r:id="rId6"/>
    <p:sldId id="300" r:id="rId7"/>
    <p:sldId id="301" r:id="rId8"/>
    <p:sldId id="306" r:id="rId9"/>
    <p:sldId id="302" r:id="rId10"/>
    <p:sldId id="308" r:id="rId11"/>
    <p:sldId id="303" r:id="rId12"/>
    <p:sldId id="304" r:id="rId13"/>
    <p:sldId id="307" r:id="rId14"/>
    <p:sldId id="309" r:id="rId15"/>
    <p:sldId id="289" r:id="rId16"/>
    <p:sldId id="312" r:id="rId17"/>
    <p:sldId id="313" r:id="rId18"/>
    <p:sldId id="315" r:id="rId19"/>
    <p:sldId id="314" r:id="rId20"/>
    <p:sldId id="316" r:id="rId21"/>
    <p:sldId id="317" r:id="rId22"/>
    <p:sldId id="320" r:id="rId23"/>
    <p:sldId id="321" r:id="rId24"/>
    <p:sldId id="322" r:id="rId25"/>
    <p:sldId id="323" r:id="rId26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210" y="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it-IT" altLang="it-IT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it-IT" altLang="it-IT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it-IT" altLang="it-IT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3B626226-5BA3-4D1E-88C6-A8911EE7DFE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971182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7171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172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173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174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175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176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177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178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179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180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181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182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183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184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185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186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187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188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189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190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191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7192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it-IT" altLang="it-IT" noProof="0" smtClean="0"/>
              <a:t>Fare clic per modificare lo stile del titolo</a:t>
            </a:r>
          </a:p>
        </p:txBody>
      </p:sp>
      <p:sp>
        <p:nvSpPr>
          <p:cNvPr id="7193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it-IT" altLang="it-IT" noProof="0" smtClean="0"/>
              <a:t>Fare clic per modificare lo stile del sottotitolo dello schema</a:t>
            </a:r>
          </a:p>
        </p:txBody>
      </p:sp>
      <p:sp>
        <p:nvSpPr>
          <p:cNvPr id="7194" name="Rectangle 26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195" name="Rectangle 2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196" name="Rectangle 2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8DB3F7D-7510-44BC-9BB7-D048B1215C17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C704D9C-65BC-4399-851B-FBACF57A2388}" type="slidenum">
              <a:rPr lang="it-IT" altLang="it-IT"/>
              <a:pPr/>
              <a:t>‹N›</a:t>
            </a:fld>
            <a:endParaRPr lang="it-IT" altLang="it-IT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02051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1D98DA8-9BD7-4427-BBF3-C4012DC67072}" type="slidenum">
              <a:rPr lang="it-IT" altLang="it-IT"/>
              <a:pPr/>
              <a:t>‹N›</a:t>
            </a:fld>
            <a:endParaRPr lang="it-IT" altLang="it-IT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76496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763FD61-7C12-4EF3-83F2-5BB111D8941B}" type="slidenum">
              <a:rPr lang="it-IT" altLang="it-IT"/>
              <a:pPr/>
              <a:t>‹N›</a:t>
            </a:fld>
            <a:endParaRPr lang="it-IT" altLang="it-IT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15134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4435FE8-838A-462D-9DF0-B2A61209806E}" type="slidenum">
              <a:rPr lang="it-IT" altLang="it-IT"/>
              <a:pPr/>
              <a:t>‹N›</a:t>
            </a:fld>
            <a:endParaRPr lang="it-IT" altLang="it-IT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26980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D9A3F0-4D1B-4EE9-A757-FE706970D46C}" type="slidenum">
              <a:rPr lang="it-IT" altLang="it-IT"/>
              <a:pPr/>
              <a:t>‹N›</a:t>
            </a:fld>
            <a:endParaRPr lang="it-IT" alt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1574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5620B3F-1364-465E-8891-D02948D51B74}" type="slidenum">
              <a:rPr lang="it-IT" altLang="it-IT"/>
              <a:pPr/>
              <a:t>‹N›</a:t>
            </a:fld>
            <a:endParaRPr lang="it-IT" altLang="it-IT"/>
          </a:p>
        </p:txBody>
      </p:sp>
      <p:sp>
        <p:nvSpPr>
          <p:cNvPr id="9" name="Segnaposto data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79615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D95C28B-0640-40C6-8FFF-0E9377661292}" type="slidenum">
              <a:rPr lang="it-IT" altLang="it-IT"/>
              <a:pPr/>
              <a:t>‹N›</a:t>
            </a:fld>
            <a:endParaRPr lang="it-IT" alt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92913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9306990-ECDC-4D99-8AAA-866F1423E77A}" type="slidenum">
              <a:rPr lang="it-IT" altLang="it-IT"/>
              <a:pPr/>
              <a:t>‹N›</a:t>
            </a:fld>
            <a:endParaRPr lang="it-IT" alt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59087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C462983-8CE3-4994-B778-9FE8B1C3352A}" type="slidenum">
              <a:rPr lang="it-IT" altLang="it-IT"/>
              <a:pPr/>
              <a:t>‹N›</a:t>
            </a:fld>
            <a:endParaRPr lang="it-IT" alt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1339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4C2C24E-B1E9-4E2A-9F2C-62C6383458C1}" type="slidenum">
              <a:rPr lang="it-IT" altLang="it-IT"/>
              <a:pPr/>
              <a:t>‹N›</a:t>
            </a:fld>
            <a:endParaRPr lang="it-IT" alt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39354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6147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148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149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150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151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152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153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154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155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156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157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158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159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160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161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162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163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164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165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166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167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6168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6169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6170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it-IT" altLang="it-IT"/>
          </a:p>
        </p:txBody>
      </p:sp>
      <p:sp>
        <p:nvSpPr>
          <p:cNvPr id="6171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08EE16E5-A6F7-495C-8E69-8A5CC7BB9CF3}" type="slidenum">
              <a:rPr lang="it-IT" altLang="it-IT"/>
              <a:pPr/>
              <a:t>‹N›</a:t>
            </a:fld>
            <a:endParaRPr lang="it-IT" altLang="it-IT"/>
          </a:p>
        </p:txBody>
      </p:sp>
      <p:sp>
        <p:nvSpPr>
          <p:cNvPr id="6172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it-IT" altLang="it-IT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752600"/>
          </a:xfrm>
        </p:spPr>
        <p:txBody>
          <a:bodyPr/>
          <a:lstStyle/>
          <a:p>
            <a:r>
              <a:rPr lang="it-IT" altLang="it-IT" sz="4000" b="1"/>
              <a:t>Prof. B. Pierri</a:t>
            </a:r>
            <a:br>
              <a:rPr lang="it-IT" altLang="it-IT" sz="4000" b="1"/>
            </a:br>
            <a:r>
              <a:rPr lang="it-IT" altLang="it-IT" sz="4000" b="1"/>
              <a:t>History of Italian Foreign Policy</a:t>
            </a:r>
            <a:r>
              <a:rPr lang="it-IT" altLang="it-IT"/>
              <a:t>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438400"/>
            <a:ext cx="9144000" cy="4419600"/>
          </a:xfrm>
        </p:spPr>
        <p:txBody>
          <a:bodyPr/>
          <a:lstStyle/>
          <a:p>
            <a:r>
              <a:rPr lang="it-IT" altLang="it-IT" b="1"/>
              <a:t>Fascist Middle Eastern Policy: </a:t>
            </a:r>
          </a:p>
          <a:p>
            <a:r>
              <a:rPr lang="it-IT" altLang="it-IT" b="1"/>
              <a:t>The Protector of Islam</a:t>
            </a:r>
          </a:p>
          <a:p>
            <a:endParaRPr lang="it-IT" altLang="it-IT" b="1"/>
          </a:p>
          <a:p>
            <a:r>
              <a:rPr lang="it-IT" altLang="it-IT" b="1"/>
              <a:t>March 17th, 2015 </a:t>
            </a:r>
            <a:br>
              <a:rPr lang="it-IT" altLang="it-IT" b="1"/>
            </a:br>
            <a:r>
              <a:rPr lang="it-IT" altLang="it-IT"/>
              <a:t/>
            </a:r>
            <a:br>
              <a:rPr lang="it-IT" altLang="it-IT"/>
            </a:br>
            <a:endParaRPr lang="it-IT" alt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62469" name="Picture 5" descr="ethiopia%20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it-IT" altLang="it-IT" b="1"/>
              <a:t>Ciano Foreign Minister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144000" cy="5943600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it-IT" altLang="it-IT" sz="2400" b="1"/>
              <a:t>June 1936 report: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it-IT" altLang="it-IT" sz="2400" b="1"/>
              <a:t>1) Two central interests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lphaLcParenR"/>
            </a:pPr>
            <a:r>
              <a:rPr lang="it-IT" altLang="it-IT" sz="2400" b="1"/>
              <a:t>Relations with Arabs could enable Rome to put pressure on Britain and France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lphaLcParenR"/>
            </a:pPr>
            <a:r>
              <a:rPr lang="it-IT" altLang="it-IT" sz="2400" b="1"/>
              <a:t>Such relations could increase Italian commercial and cultural influence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it-IT" altLang="it-IT" sz="2400" b="1"/>
              <a:t>2) Avoid support to nationalist movements in French North Africa in order to cause same problems in Libya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it-IT" altLang="it-IT" sz="2400" b="1"/>
              <a:t>3) Increase contacts with Ibn Saud, Imam Yahya, leaders of Arab Palestine, Mufti of Jerusalem, nationalist Syrian leaders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it-IT" altLang="it-IT" sz="2400" b="1"/>
              <a:t>4) Increase propaganda 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it-IT" altLang="it-IT" sz="2400" b="1"/>
              <a:t>However, many Fascist hierarchs retained prejudices towards Arabs, speaking about oriental sour and susceptibility of peoples of those regions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it-IT" altLang="it-IT" sz="3800" b="1"/>
              <a:t>Anti-semitism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9144000" cy="6096000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it-IT" altLang="it-IT" b="1"/>
              <a:t>Traditional ambiguity</a:t>
            </a:r>
          </a:p>
          <a:p>
            <a:pPr marL="609600" indent="-609600">
              <a:lnSpc>
                <a:spcPct val="90000"/>
              </a:lnSpc>
            </a:pPr>
            <a:r>
              <a:rPr lang="it-IT" altLang="it-IT" b="1"/>
              <a:t>Mussolini had always tailored statements on Jews according to needs of the moment</a:t>
            </a:r>
          </a:p>
          <a:p>
            <a:pPr marL="609600" indent="-609600">
              <a:lnSpc>
                <a:spcPct val="90000"/>
              </a:lnSpc>
            </a:pPr>
            <a:r>
              <a:rPr lang="it-IT" altLang="it-IT" b="1"/>
              <a:t>Second half of 1930s: 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arenR"/>
            </a:pPr>
            <a:r>
              <a:rPr lang="it-IT" altLang="it-IT" b="1"/>
              <a:t>Large number of Jews among commentators criticising Ethiopian war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arenR"/>
            </a:pPr>
            <a:r>
              <a:rPr lang="it-IT" altLang="it-IT" b="1"/>
              <a:t>Good number of Jews in Giustizia e Libertà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arenR"/>
            </a:pPr>
            <a:r>
              <a:rPr lang="it-IT" altLang="it-IT" b="1"/>
              <a:t>Leon Blum and Popular Front in France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it-IT" altLang="it-IT" b="1"/>
              <a:t>Arab Policy seemed not to have influenced attitude towards Jews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it-IT" altLang="it-IT" sz="3800" b="1"/>
              <a:t>Preparation for war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9144000" cy="6019800"/>
          </a:xfrm>
        </p:spPr>
        <p:txBody>
          <a:bodyPr/>
          <a:lstStyle/>
          <a:p>
            <a:r>
              <a:rPr lang="it-IT" altLang="it-IT" b="1"/>
              <a:t>Agreements with Yugoslavia 1937, stating beginning of friendly relationship and settling all border issues</a:t>
            </a:r>
          </a:p>
          <a:p>
            <a:r>
              <a:rPr lang="it-IT" altLang="it-IT" b="1"/>
              <a:t>Italy reduced troops on Eastern frontier and shipped army corps to Libya</a:t>
            </a:r>
          </a:p>
          <a:p>
            <a:r>
              <a:rPr lang="it-IT" altLang="it-IT" b="1"/>
              <a:t>Chiefs of Staff sought rapid victory with light troops in desert, rather than in the Alps</a:t>
            </a:r>
          </a:p>
          <a:p>
            <a:r>
              <a:rPr lang="it-IT" altLang="it-IT" b="1"/>
              <a:t>Attack to Sudan from Ethiopia still impossible. Better to concentrate efforts on Libyan front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it-IT" altLang="it-IT" b="1"/>
              <a:t>Arms Sales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9144000" cy="6019800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it-IT" altLang="it-IT" sz="2500" b="1"/>
              <a:t>Ciano wanted to increase arms sales: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arenR"/>
            </a:pPr>
            <a:r>
              <a:rPr lang="it-IT" altLang="it-IT" sz="2500" b="1"/>
              <a:t>To increase Italian influence at Britain’s expense 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arenR"/>
            </a:pPr>
            <a:r>
              <a:rPr lang="it-IT" altLang="it-IT" sz="2500" b="1"/>
              <a:t>To make weapons available for Arab rebels in Palestine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it-IT" altLang="it-IT" sz="2500" b="1"/>
              <a:t>Ibn Saud wanted to keep good relations with Britain, without becoming too dependent on one nation 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it-IT" altLang="it-IT" sz="2500" b="1"/>
              <a:t>Italy wanted to see countries under mandate regime become independent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it-IT" altLang="it-IT" sz="2500" b="1"/>
              <a:t>As regarded Palestine, Italy in 1937 had no official position yet, but mandate was important for relations with Arabs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it-IT" altLang="it-IT" sz="2500" b="1"/>
              <a:t>Ibn Saud started purchasing weapons from Germany, which had no interests in Arabian Peninsula (no rivalry with Britain)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41989" name="Picture 5" descr="Saudi_etc_p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66565" name="Picture 5" descr="British_Empire_19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it-IT" altLang="it-IT" sz="3800" b="1"/>
              <a:t>Aden and Yemen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9144000" cy="6019800"/>
          </a:xfrm>
        </p:spPr>
        <p:txBody>
          <a:bodyPr/>
          <a:lstStyle/>
          <a:p>
            <a:r>
              <a:rPr lang="it-IT" altLang="it-IT" sz="2800" b="1"/>
              <a:t>British interests in Aden Protectorate safeguarded through series of treaties with local sheikhs </a:t>
            </a:r>
          </a:p>
          <a:p>
            <a:r>
              <a:rPr lang="it-IT" altLang="it-IT" sz="2800" b="1"/>
              <a:t>Ibn Saud extended sovereignty over tribes in South</a:t>
            </a:r>
          </a:p>
          <a:p>
            <a:r>
              <a:rPr lang="it-IT" altLang="it-IT" sz="2800" b="1"/>
              <a:t>Need to find agreement with Saudi Arabia on precise and stable borders</a:t>
            </a:r>
          </a:p>
          <a:p>
            <a:r>
              <a:rPr lang="it-IT" altLang="it-IT" sz="2800" b="1"/>
              <a:t>Imam Yahya chose to remain in Italian sphere of influence, beginning negotiations on purchasing of arms and ammunitions</a:t>
            </a:r>
          </a:p>
          <a:p>
            <a:r>
              <a:rPr lang="it-IT" altLang="it-IT" sz="2800" b="1"/>
              <a:t>This was a real threat to British maritime communications with India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69637" name="Picture 5" descr="http://upload.wikimedia.org/wikipedia/commons/f/fa/LocationSouthYem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68613" name="Picture 5" descr="aden-prote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49157" name="Picture 5" descr="Italian_empire_19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it-IT" altLang="it-IT" sz="3800" b="1"/>
              <a:t>Fascist Muslim Policy in Ethiopia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9144000" cy="6096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it-IT" altLang="it-IT" sz="2200" b="1"/>
              <a:t>Political and military use of Muslims in Ethiopia</a:t>
            </a:r>
          </a:p>
          <a:p>
            <a:pPr>
              <a:lnSpc>
                <a:spcPct val="80000"/>
              </a:lnSpc>
            </a:pPr>
            <a:r>
              <a:rPr lang="it-IT" altLang="it-IT" sz="2200" b="1"/>
              <a:t>Mosques built and restored</a:t>
            </a:r>
          </a:p>
          <a:p>
            <a:pPr>
              <a:lnSpc>
                <a:spcPct val="80000"/>
              </a:lnSpc>
            </a:pPr>
            <a:r>
              <a:rPr lang="it-IT" altLang="it-IT" sz="2200" b="1"/>
              <a:t>Muslims granted full religious freedom</a:t>
            </a:r>
          </a:p>
          <a:p>
            <a:pPr>
              <a:lnSpc>
                <a:spcPct val="80000"/>
              </a:lnSpc>
            </a:pPr>
            <a:r>
              <a:rPr lang="it-IT" altLang="it-IT" sz="2200" b="1"/>
              <a:t>Arabic became official language in Harar and taught in Muslim schools</a:t>
            </a:r>
          </a:p>
          <a:p>
            <a:pPr>
              <a:lnSpc>
                <a:spcPct val="80000"/>
              </a:lnSpc>
            </a:pPr>
            <a:r>
              <a:rPr lang="it-IT" altLang="it-IT" sz="2200" b="1"/>
              <a:t>In case of internal unrest, Muslim would constitute valuable reserve of men</a:t>
            </a:r>
          </a:p>
          <a:p>
            <a:pPr>
              <a:lnSpc>
                <a:spcPct val="80000"/>
              </a:lnSpc>
            </a:pPr>
            <a:r>
              <a:rPr lang="it-IT" altLang="it-IT" sz="2200" b="1"/>
              <a:t>Muslim troops used to crush revolt in Christian Amharic provinces in Oct-Nov 1937</a:t>
            </a:r>
          </a:p>
          <a:p>
            <a:pPr>
              <a:lnSpc>
                <a:spcPct val="80000"/>
              </a:lnSpc>
            </a:pPr>
            <a:r>
              <a:rPr lang="it-IT" altLang="it-IT" sz="2200" b="1"/>
              <a:t>Muslims good for public relations with Arab world</a:t>
            </a:r>
          </a:p>
          <a:p>
            <a:pPr>
              <a:lnSpc>
                <a:spcPct val="80000"/>
              </a:lnSpc>
            </a:pPr>
            <a:r>
              <a:rPr lang="it-IT" altLang="it-IT" sz="2200" b="1"/>
              <a:t>Money given for annual pilgrimage to Mecca</a:t>
            </a:r>
          </a:p>
          <a:p>
            <a:pPr>
              <a:lnSpc>
                <a:spcPct val="80000"/>
              </a:lnSpc>
            </a:pPr>
            <a:r>
              <a:rPr lang="it-IT" altLang="it-IT" sz="2200" b="1"/>
              <a:t>Good coverage in Arab press (no violent press campaign against brutal repressions against Christian population) </a:t>
            </a:r>
          </a:p>
          <a:p>
            <a:pPr>
              <a:lnSpc>
                <a:spcPct val="80000"/>
              </a:lnSpc>
            </a:pPr>
            <a:r>
              <a:rPr lang="it-IT" altLang="it-IT" sz="2200" b="1"/>
              <a:t>Dec 1937: Duke of Aosta replaced Graziani as Governor: all groups to be treated equally in order not to make France and Britain protectors of Christians in Africa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71685" name="Picture 5" descr="Ethiopia-Religion-Map-1024x7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57200"/>
          </a:xfrm>
        </p:spPr>
        <p:txBody>
          <a:bodyPr/>
          <a:lstStyle/>
          <a:p>
            <a:r>
              <a:rPr lang="it-IT" altLang="it-IT" sz="3800" b="1"/>
              <a:t>Italian East Africa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74756" name="Picture 4" descr="File:Italian East Africa (1938–1941)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it-IT" altLang="it-IT" sz="3800" b="1"/>
              <a:t>Muslim Policy in Libya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9144000" cy="6096000"/>
          </a:xfrm>
        </p:spPr>
        <p:txBody>
          <a:bodyPr/>
          <a:lstStyle/>
          <a:p>
            <a:r>
              <a:rPr lang="it-IT" altLang="it-IT" b="1"/>
              <a:t>Mussolini’s visit Mar 1937</a:t>
            </a:r>
          </a:p>
          <a:p>
            <a:r>
              <a:rPr lang="it-IT" altLang="it-IT" b="1"/>
              <a:t>Sword of Islam </a:t>
            </a:r>
          </a:p>
          <a:p>
            <a:r>
              <a:rPr lang="it-IT" altLang="it-IT" b="1"/>
              <a:t>Mussolini addressed crowd: Italy intends to ensure Muslims in Libya and Ethiopia peace, justice, well-being, respect for the Prophet</a:t>
            </a:r>
          </a:p>
          <a:p>
            <a:r>
              <a:rPr lang="it-IT" altLang="it-IT" b="1"/>
              <a:t>Italian media proclaimed Mussolini as Protector of Islam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76805" name="Picture 5" descr="sword-magazin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it-IT" altLang="it-IT" sz="3800" b="1"/>
              <a:t>Propaganda war with Britain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9144000" cy="6019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it-IT" altLang="it-IT" sz="2800" b="1"/>
              <a:t>Italian press portrayed difference between Libya, where Italy had brought progress, and India, which had been reduced in poverty</a:t>
            </a:r>
          </a:p>
          <a:p>
            <a:pPr>
              <a:lnSpc>
                <a:spcPct val="80000"/>
              </a:lnSpc>
            </a:pPr>
            <a:r>
              <a:rPr lang="it-IT" altLang="it-IT" sz="2800" b="1"/>
              <a:t>Foreign Office made BBC trasmit in languages other than English, included Arabic</a:t>
            </a:r>
          </a:p>
          <a:p>
            <a:pPr>
              <a:lnSpc>
                <a:spcPct val="80000"/>
              </a:lnSpc>
            </a:pPr>
            <a:r>
              <a:rPr lang="it-IT" altLang="it-IT" sz="2800" b="1" u="sng"/>
              <a:t>Italy used Muslim discontent of Britain as a lever to pursue her interests in Arabian Peninsula and Palestine</a:t>
            </a:r>
          </a:p>
          <a:p>
            <a:pPr>
              <a:lnSpc>
                <a:spcPct val="80000"/>
              </a:lnSpc>
            </a:pPr>
            <a:r>
              <a:rPr lang="it-IT" altLang="it-IT" sz="2800" b="1" u="sng"/>
              <a:t>Jews of Palestine deterred from collaborating with Italy by links with Nazi Germany</a:t>
            </a:r>
          </a:p>
          <a:p>
            <a:pPr>
              <a:lnSpc>
                <a:spcPct val="80000"/>
              </a:lnSpc>
            </a:pPr>
            <a:r>
              <a:rPr lang="it-IT" altLang="it-IT" sz="2800" b="1"/>
              <a:t>In Syria, Lebanon and Iraq Italy backed only by peripheral elements of society</a:t>
            </a:r>
          </a:p>
          <a:p>
            <a:pPr>
              <a:lnSpc>
                <a:spcPct val="80000"/>
              </a:lnSpc>
            </a:pPr>
            <a:r>
              <a:rPr lang="it-IT" altLang="it-IT" sz="2800" b="1"/>
              <a:t>While some Arabs saw Italy as an aid to gain independence, others did not believe that an imperialist power would be better than any other 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it-IT" altLang="it-IT" sz="3800" b="1"/>
              <a:t>Fascist Aims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5867400"/>
          </a:xfrm>
        </p:spPr>
        <p:txBody>
          <a:bodyPr/>
          <a:lstStyle/>
          <a:p>
            <a:pPr marL="609600" indent="-609600"/>
            <a:r>
              <a:rPr lang="it-IT" altLang="it-IT" b="1"/>
              <a:t>Proclamation of Empire May 1936</a:t>
            </a:r>
          </a:p>
          <a:p>
            <a:pPr marL="609600" indent="-609600"/>
            <a:r>
              <a:rPr lang="it-IT" altLang="it-IT" b="1"/>
              <a:t>Three targets to pursue at the same time:</a:t>
            </a:r>
          </a:p>
          <a:p>
            <a:pPr marL="609600" indent="-609600">
              <a:buFont typeface="Wingdings" pitchFamily="2" charset="2"/>
              <a:buAutoNum type="arabicParenR"/>
            </a:pPr>
            <a:r>
              <a:rPr lang="it-IT" altLang="it-IT" b="1"/>
              <a:t>Make use of political developments in Middle East to put pressure on UK to recognise Italian Empire</a:t>
            </a:r>
          </a:p>
          <a:p>
            <a:pPr marL="609600" indent="-609600">
              <a:buFont typeface="Wingdings" pitchFamily="2" charset="2"/>
              <a:buAutoNum type="arabicParenR"/>
            </a:pPr>
            <a:r>
              <a:rPr lang="it-IT" altLang="it-IT" b="1"/>
              <a:t>Expand Italian influence in Middle East</a:t>
            </a:r>
          </a:p>
          <a:p>
            <a:pPr marL="609600" indent="-609600">
              <a:buFont typeface="Wingdings" pitchFamily="2" charset="2"/>
              <a:buAutoNum type="arabicParenR"/>
            </a:pPr>
            <a:r>
              <a:rPr lang="it-IT" altLang="it-IT" b="1"/>
              <a:t>Pacify Italian colonies in Africa while promoting ventures within them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it-IT" altLang="it-IT" b="1"/>
              <a:t>Europe and Middle East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5791200"/>
          </a:xfrm>
        </p:spPr>
        <p:txBody>
          <a:bodyPr/>
          <a:lstStyle/>
          <a:p>
            <a:r>
              <a:rPr lang="it-IT" altLang="it-IT" b="1"/>
              <a:t>Italian policy on Middle East dependent on state of relations in Europe</a:t>
            </a:r>
          </a:p>
          <a:p>
            <a:r>
              <a:rPr lang="it-IT" altLang="it-IT" b="1"/>
              <a:t>Mussolini did not abandon anti-British stance to play role of bridge between East and West</a:t>
            </a:r>
          </a:p>
          <a:p>
            <a:r>
              <a:rPr lang="it-IT" altLang="it-IT" b="1"/>
              <a:t>Ethiopian war, sanctions, and Spanish civil war widened the gap between fascist regime and European democracies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it-IT" altLang="it-IT" sz="3400" b="1"/>
              <a:t>Foreign involvement in Spanish civil war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9144000" cy="6019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it-IT" altLang="it-IT" sz="2400" b="1"/>
              <a:t>Right wing and Catholics supporting Nationalists as a way to stop expansion of Bolshevism</a:t>
            </a:r>
          </a:p>
          <a:p>
            <a:pPr>
              <a:lnSpc>
                <a:spcPct val="80000"/>
              </a:lnSpc>
            </a:pPr>
            <a:r>
              <a:rPr lang="it-IT" altLang="it-IT" sz="2400" b="1"/>
              <a:t>On the left, including labour unions, students and intellectuals, war represented necessary battle to stop spread of Fascism</a:t>
            </a:r>
          </a:p>
          <a:p>
            <a:pPr>
              <a:lnSpc>
                <a:spcPct val="80000"/>
              </a:lnSpc>
            </a:pPr>
            <a:r>
              <a:rPr lang="it-IT" altLang="it-IT" sz="2400" b="1"/>
              <a:t>Germany sent Luftwaffe modern warplanes</a:t>
            </a:r>
          </a:p>
          <a:p>
            <a:pPr>
              <a:lnSpc>
                <a:spcPct val="80000"/>
              </a:lnSpc>
            </a:pPr>
            <a:r>
              <a:rPr lang="it-IT" altLang="it-IT" sz="2400" b="1"/>
              <a:t>Italy sent 100,000 men</a:t>
            </a:r>
          </a:p>
          <a:p>
            <a:pPr>
              <a:lnSpc>
                <a:spcPct val="80000"/>
              </a:lnSpc>
            </a:pPr>
            <a:r>
              <a:rPr lang="it-IT" altLang="it-IT" sz="2400" b="1"/>
              <a:t>Britain and France led a bloc of 27 nations that promised arms ambargo to Spain; United States unofficially went along</a:t>
            </a:r>
          </a:p>
          <a:p>
            <a:pPr>
              <a:lnSpc>
                <a:spcPct val="80000"/>
              </a:lnSpc>
            </a:pPr>
            <a:r>
              <a:rPr lang="it-IT" altLang="it-IT" sz="2400" b="1"/>
              <a:t>Germany, Italy and the Soviet Union also signed on officially, but ignored the embargo</a:t>
            </a:r>
          </a:p>
          <a:p>
            <a:pPr>
              <a:lnSpc>
                <a:spcPct val="80000"/>
              </a:lnSpc>
            </a:pPr>
            <a:r>
              <a:rPr lang="it-IT" altLang="it-IT" sz="2400" b="1"/>
              <a:t>France accused of allowing large shipments to Republican troops</a:t>
            </a:r>
          </a:p>
          <a:p>
            <a:pPr>
              <a:lnSpc>
                <a:spcPct val="80000"/>
              </a:lnSpc>
            </a:pPr>
            <a:r>
              <a:rPr lang="it-IT" altLang="it-IT" sz="2400" b="1"/>
              <a:t>Though Stalin had signed Non-Intervention Agreement, USSR contraveened League of Nations embargo by providing material assistance to Republican forces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it-IT" altLang="it-IT" b="1"/>
              <a:t>Axis Rome-Berlin </a:t>
            </a:r>
            <a:endParaRPr lang="it-IT" altLang="it-IT" sz="4000" b="1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9144000" cy="6019800"/>
          </a:xfrm>
        </p:spPr>
        <p:txBody>
          <a:bodyPr/>
          <a:lstStyle/>
          <a:p>
            <a:pPr marL="533400" indent="-533400">
              <a:lnSpc>
                <a:spcPct val="80000"/>
              </a:lnSpc>
            </a:pPr>
            <a:r>
              <a:rPr lang="it-IT" altLang="it-IT" sz="2400" b="1"/>
              <a:t>Summer 1936: conciliatory statements to London and overtures to Berlin</a:t>
            </a:r>
          </a:p>
          <a:p>
            <a:pPr marL="533400" indent="-533400">
              <a:lnSpc>
                <a:spcPct val="80000"/>
              </a:lnSpc>
            </a:pPr>
            <a:r>
              <a:rPr lang="it-IT" altLang="it-IT" sz="2400" b="1"/>
              <a:t>Hitler to Ciano – October 1936: Mediterranean is an Italian sea. Any future modification of Mediterranean balance must be in Italy’s favour</a:t>
            </a:r>
          </a:p>
          <a:p>
            <a:pPr marL="533400" indent="-533400">
              <a:lnSpc>
                <a:spcPct val="80000"/>
              </a:lnSpc>
            </a:pPr>
            <a:r>
              <a:rPr lang="it-IT" altLang="it-IT" sz="2400" b="1"/>
              <a:t>Germany had no interests in Middle East. This freed Italy from potential competitor</a:t>
            </a:r>
          </a:p>
          <a:p>
            <a:pPr marL="533400" indent="-533400">
              <a:lnSpc>
                <a:spcPct val="80000"/>
              </a:lnSpc>
            </a:pPr>
            <a:r>
              <a:rPr lang="it-IT" altLang="it-IT" sz="2400" b="1"/>
              <a:t>Italy no longer interested in defence of Austria</a:t>
            </a:r>
          </a:p>
          <a:p>
            <a:pPr marL="533400" indent="-533400">
              <a:lnSpc>
                <a:spcPct val="80000"/>
              </a:lnSpc>
            </a:pPr>
            <a:r>
              <a:rPr lang="it-IT" altLang="it-IT" sz="2400" b="1"/>
              <a:t>Axis Rome-Berlin gave Mussolini free hand in devising Middle Eastern policy</a:t>
            </a:r>
          </a:p>
          <a:p>
            <a:pPr marL="533400" indent="-533400">
              <a:lnSpc>
                <a:spcPct val="80000"/>
              </a:lnSpc>
            </a:pPr>
            <a:r>
              <a:rPr lang="it-IT" altLang="it-IT" sz="2400" b="1"/>
              <a:t>Nov 1, 1936: Axis Speech 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AutoNum type="arabicParenR"/>
            </a:pPr>
            <a:r>
              <a:rPr lang="it-IT" altLang="it-IT" sz="2400" b="1"/>
              <a:t>Mediterranean for Britain only a shortcut to Empire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AutoNum type="arabicParenR"/>
            </a:pPr>
            <a:r>
              <a:rPr lang="it-IT" altLang="it-IT" sz="2400" b="1"/>
              <a:t>Mediterranean for Italy is life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AutoNum type="arabicParenR"/>
            </a:pPr>
            <a:r>
              <a:rPr lang="it-IT" altLang="it-IT" sz="2400" b="1"/>
              <a:t>We do not intend to interrupt that road, but we demand that our interests be respected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AutoNum type="arabicParenR"/>
            </a:pPr>
            <a:r>
              <a:rPr lang="it-IT" altLang="it-IT" sz="2400" b="1"/>
              <a:t>Clash between powers to avoid through frank agreement and mutual recognition of interests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it-IT" altLang="it-IT" sz="3600" b="1"/>
              <a:t>Gentlemen’s Agreement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9144000" cy="6019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it-IT" altLang="it-IT" sz="2200" b="1"/>
              <a:t>Jan 1937 common declaration know as Gentlemen’s Agreement</a:t>
            </a:r>
          </a:p>
          <a:p>
            <a:pPr>
              <a:lnSpc>
                <a:spcPct val="80000"/>
              </a:lnSpc>
            </a:pPr>
            <a:r>
              <a:rPr lang="it-IT" altLang="it-IT" sz="2200" b="1"/>
              <a:t>Italy and Britain had equal interests in freedom of passage in Mediterranean and did not want to change status quo as regarded national sovereignty of territories </a:t>
            </a:r>
          </a:p>
          <a:p>
            <a:pPr>
              <a:lnSpc>
                <a:spcPct val="80000"/>
              </a:lnSpc>
            </a:pPr>
            <a:r>
              <a:rPr lang="it-IT" altLang="it-IT" sz="2200" b="1"/>
              <a:t>London de facto, but not de jure, recognised Italian conquest of Ethiopia</a:t>
            </a:r>
          </a:p>
          <a:p>
            <a:pPr>
              <a:lnSpc>
                <a:spcPct val="80000"/>
              </a:lnSpc>
            </a:pPr>
            <a:r>
              <a:rPr lang="it-IT" altLang="it-IT" sz="2200" b="1"/>
              <a:t>Foreign Office wanted to pursue Anglo-Italian detente, in order to gradually detach Italy from Germany</a:t>
            </a:r>
          </a:p>
          <a:p>
            <a:pPr>
              <a:lnSpc>
                <a:spcPct val="80000"/>
              </a:lnSpc>
            </a:pPr>
            <a:r>
              <a:rPr lang="it-IT" altLang="it-IT" sz="2200" b="1"/>
              <a:t>Agreement with Italy only brought military advantages, since dangerous clash on Red Sea and Suez Canal areas had been avoided</a:t>
            </a:r>
          </a:p>
          <a:p>
            <a:pPr>
              <a:lnSpc>
                <a:spcPct val="80000"/>
              </a:lnSpc>
            </a:pPr>
            <a:r>
              <a:rPr lang="it-IT" altLang="it-IT" sz="2200" b="1"/>
              <a:t>From a political point of view no real outcome, as Italy and Germany were getting closer and closer, by both intervening in Spanish War</a:t>
            </a:r>
          </a:p>
          <a:p>
            <a:pPr>
              <a:lnSpc>
                <a:spcPct val="80000"/>
              </a:lnSpc>
            </a:pPr>
            <a:r>
              <a:rPr lang="it-IT" altLang="it-IT" sz="2200" b="1"/>
              <a:t>Eden said he did not want a right wing dictatorship be replaced with left wing one. Democracy, he said, was not fit to pave the way to communism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59397" name="Picture 5" descr="sue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it-IT" altLang="it-IT" b="1"/>
              <a:t>Easter Accords</a:t>
            </a:r>
            <a:r>
              <a:rPr lang="it-IT" altLang="it-IT"/>
              <a:t> 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9144000" cy="6019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altLang="it-IT" sz="2400" b="1"/>
              <a:t>Agreement between UK and Italy April 16, 1938</a:t>
            </a:r>
          </a:p>
          <a:p>
            <a:pPr>
              <a:lnSpc>
                <a:spcPct val="90000"/>
              </a:lnSpc>
            </a:pPr>
            <a:r>
              <a:rPr lang="it-IT" altLang="it-IT" sz="2400" b="1"/>
              <a:t>It ended the Mediterranean and Red Sea litigations and validated </a:t>
            </a:r>
            <a:r>
              <a:rPr lang="it-IT" altLang="it-IT" sz="2400" b="1" i="1"/>
              <a:t>status quo</a:t>
            </a:r>
            <a:r>
              <a:rPr lang="it-IT" altLang="it-IT" sz="2400" b="1"/>
              <a:t> of territorial sphere of influence in Arabia, Abyssinia and Lake Tsana</a:t>
            </a:r>
          </a:p>
          <a:p>
            <a:pPr>
              <a:lnSpc>
                <a:spcPct val="90000"/>
              </a:lnSpc>
            </a:pPr>
            <a:r>
              <a:rPr lang="it-IT" altLang="it-IT" sz="2400" b="1"/>
              <a:t>British and Italian governments undertook to observe order in the Mediterranean, to refrain from any actions against sovereignty of Saudi Arabia and Yemen</a:t>
            </a:r>
          </a:p>
          <a:p>
            <a:pPr>
              <a:lnSpc>
                <a:spcPct val="90000"/>
              </a:lnSpc>
            </a:pPr>
            <a:r>
              <a:rPr lang="it-IT" altLang="it-IT" sz="2400" b="1"/>
              <a:t>They undertook to uphold freedom of navigation in Suez Canal, and to preserve peace between colonial possessions in East Africa</a:t>
            </a:r>
          </a:p>
          <a:p>
            <a:pPr>
              <a:lnSpc>
                <a:spcPct val="90000"/>
              </a:lnSpc>
            </a:pPr>
            <a:r>
              <a:rPr lang="it-IT" altLang="it-IT" sz="2400" b="1"/>
              <a:t>Ethiopia not named in the agreements, but it was clear British intended to ignore Italian control over that country</a:t>
            </a:r>
          </a:p>
          <a:p>
            <a:pPr>
              <a:lnSpc>
                <a:spcPct val="90000"/>
              </a:lnSpc>
            </a:pPr>
            <a:r>
              <a:rPr lang="it-IT" altLang="it-IT" sz="2400" b="1"/>
              <a:t>Italian government undertook to withdraw forces from Spain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iamata sipario">
  <a:themeElements>
    <a:clrScheme name="Chiamata sipario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Chiamata sipari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hiamata sipario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amata sipario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amata sipario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amata sipario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amata sipario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amata sipario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amata sipario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amata sipario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iamata sipario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562</TotalTime>
  <Words>1259</Words>
  <Application>Microsoft Office PowerPoint</Application>
  <PresentationFormat>Presentazione su schermo (4:3)</PresentationFormat>
  <Paragraphs>110</Paragraphs>
  <Slides>25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30" baseType="lpstr">
      <vt:lpstr>Arial</vt:lpstr>
      <vt:lpstr>Tahoma</vt:lpstr>
      <vt:lpstr>Times New Roman</vt:lpstr>
      <vt:lpstr>Wingdings</vt:lpstr>
      <vt:lpstr>Chiamata sipario</vt:lpstr>
      <vt:lpstr>Prof. B. Pierri History of Italian Foreign Policy </vt:lpstr>
      <vt:lpstr>Presentazione standard di PowerPoint</vt:lpstr>
      <vt:lpstr>Fascist Aims</vt:lpstr>
      <vt:lpstr>Europe and Middle East</vt:lpstr>
      <vt:lpstr>Foreign involvement in Spanish civil war</vt:lpstr>
      <vt:lpstr>Axis Rome-Berlin </vt:lpstr>
      <vt:lpstr>Gentlemen’s Agreement</vt:lpstr>
      <vt:lpstr>Presentazione standard di PowerPoint</vt:lpstr>
      <vt:lpstr>Easter Accords </vt:lpstr>
      <vt:lpstr>Presentazione standard di PowerPoint</vt:lpstr>
      <vt:lpstr>Ciano Foreign Minister</vt:lpstr>
      <vt:lpstr>Anti-semitism</vt:lpstr>
      <vt:lpstr>Preparation for war</vt:lpstr>
      <vt:lpstr>Arms Sales</vt:lpstr>
      <vt:lpstr>Presentazione standard di PowerPoint</vt:lpstr>
      <vt:lpstr>Presentazione standard di PowerPoint</vt:lpstr>
      <vt:lpstr>Aden and Yemen</vt:lpstr>
      <vt:lpstr>Presentazione standard di PowerPoint</vt:lpstr>
      <vt:lpstr>Presentazione standard di PowerPoint</vt:lpstr>
      <vt:lpstr>Fascist Muslim Policy in Ethiopia</vt:lpstr>
      <vt:lpstr>Presentazione standard di PowerPoint</vt:lpstr>
      <vt:lpstr>Italian East Africa</vt:lpstr>
      <vt:lpstr>Muslim Policy in Libya</vt:lpstr>
      <vt:lpstr>Presentazione standard di PowerPoint</vt:lpstr>
      <vt:lpstr>Propaganda war with Britain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AnnaMaria</dc:creator>
  <cp:lastModifiedBy>AnnaMaria</cp:lastModifiedBy>
  <cp:revision>7</cp:revision>
  <cp:lastPrinted>1601-01-01T00:00:00Z</cp:lastPrinted>
  <dcterms:created xsi:type="dcterms:W3CDTF">1601-01-01T00:00:00Z</dcterms:created>
  <dcterms:modified xsi:type="dcterms:W3CDTF">2015-03-16T08:01:49Z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