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1"/>
  </p:notesMasterIdLst>
  <p:handoutMasterIdLst>
    <p:handoutMasterId r:id="rId42"/>
  </p:handoutMasterIdLst>
  <p:sldIdLst>
    <p:sldId id="256" r:id="rId2"/>
    <p:sldId id="600" r:id="rId3"/>
    <p:sldId id="601" r:id="rId4"/>
    <p:sldId id="602" r:id="rId5"/>
    <p:sldId id="603" r:id="rId6"/>
    <p:sldId id="604" r:id="rId7"/>
    <p:sldId id="597" r:id="rId8"/>
    <p:sldId id="508" r:id="rId9"/>
    <p:sldId id="510" r:id="rId10"/>
    <p:sldId id="514" r:id="rId11"/>
    <p:sldId id="612" r:id="rId12"/>
    <p:sldId id="614" r:id="rId13"/>
    <p:sldId id="616" r:id="rId14"/>
    <p:sldId id="611" r:id="rId15"/>
    <p:sldId id="617" r:id="rId16"/>
    <p:sldId id="618" r:id="rId17"/>
    <p:sldId id="619" r:id="rId18"/>
    <p:sldId id="605" r:id="rId19"/>
    <p:sldId id="606" r:id="rId20"/>
    <p:sldId id="607" r:id="rId21"/>
    <p:sldId id="620" r:id="rId22"/>
    <p:sldId id="518" r:id="rId23"/>
    <p:sldId id="526" r:id="rId24"/>
    <p:sldId id="530" r:id="rId25"/>
    <p:sldId id="532" r:id="rId26"/>
    <p:sldId id="537" r:id="rId27"/>
    <p:sldId id="624" r:id="rId28"/>
    <p:sldId id="599" r:id="rId29"/>
    <p:sldId id="539" r:id="rId30"/>
    <p:sldId id="541" r:id="rId31"/>
    <p:sldId id="543" r:id="rId32"/>
    <p:sldId id="625" r:id="rId33"/>
    <p:sldId id="626" r:id="rId34"/>
    <p:sldId id="545" r:id="rId35"/>
    <p:sldId id="627" r:id="rId36"/>
    <p:sldId id="628" r:id="rId37"/>
    <p:sldId id="629" r:id="rId38"/>
    <p:sldId id="630" r:id="rId39"/>
    <p:sldId id="631" r:id="rId40"/>
  </p:sldIdLst>
  <p:sldSz cx="9144000" cy="6858000" type="screen4x3"/>
  <p:notesSz cx="6858000" cy="9144000"/>
  <p:defaultTextStyle>
    <a:defPPr>
      <a:defRPr lang="it-IT"/>
    </a:defPPr>
    <a:lvl1pPr algn="l" rtl="0" fontAlgn="base">
      <a:spcBef>
        <a:spcPct val="20000"/>
      </a:spcBef>
      <a:spcAft>
        <a:spcPct val="0"/>
      </a:spcAft>
      <a:buClr>
        <a:schemeClr val="hlink"/>
      </a:buClr>
      <a:buSzPct val="80000"/>
      <a:buFont typeface="Arial" charset="0"/>
      <a:buChar char="►"/>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80000"/>
      <a:buFont typeface="Arial" charset="0"/>
      <a:buChar char="►"/>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80000"/>
      <a:buFont typeface="Arial" charset="0"/>
      <a:buChar char="►"/>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80000"/>
      <a:buFont typeface="Arial" charset="0"/>
      <a:buChar char="►"/>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80000"/>
      <a:buFont typeface="Arial" charset="0"/>
      <a:buChar char="►"/>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64" y="6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smtClean="0">
                <a:effectLst/>
                <a:latin typeface="Arial" charset="0"/>
              </a:defRPr>
            </a:lvl1pPr>
          </a:lstStyle>
          <a:p>
            <a:pPr>
              <a:defRPr/>
            </a:pPr>
            <a:endParaRPr lang="it-IT" altLang="it-IT"/>
          </a:p>
        </p:txBody>
      </p:sp>
      <p:sp>
        <p:nvSpPr>
          <p:cNvPr id="604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smtClean="0">
                <a:effectLst/>
                <a:latin typeface="Arial" charset="0"/>
              </a:defRPr>
            </a:lvl1pPr>
          </a:lstStyle>
          <a:p>
            <a:pPr>
              <a:defRPr/>
            </a:pPr>
            <a:endParaRPr lang="it-IT" altLang="it-IT"/>
          </a:p>
        </p:txBody>
      </p:sp>
      <p:sp>
        <p:nvSpPr>
          <p:cNvPr id="604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smtClean="0">
                <a:effectLst/>
                <a:latin typeface="Arial" charset="0"/>
              </a:defRPr>
            </a:lvl1pPr>
          </a:lstStyle>
          <a:p>
            <a:pPr>
              <a:defRPr/>
            </a:pPr>
            <a:endParaRPr lang="it-IT" altLang="it-IT"/>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smtClean="0">
                <a:effectLst/>
                <a:latin typeface="Arial" charset="0"/>
              </a:defRPr>
            </a:lvl1pPr>
          </a:lstStyle>
          <a:p>
            <a:pPr>
              <a:defRPr/>
            </a:pPr>
            <a:fld id="{8D9A6C7D-E51F-423C-A69F-1F877D745CE0}" type="slidenum">
              <a:rPr lang="it-IT" altLang="it-IT"/>
              <a:pPr>
                <a:defRPr/>
              </a:pPr>
              <a:t>‹N›</a:t>
            </a:fld>
            <a:endParaRPr lang="it-IT" altLang="it-IT"/>
          </a:p>
        </p:txBody>
      </p:sp>
    </p:spTree>
    <p:extLst>
      <p:ext uri="{BB962C8B-B14F-4D97-AF65-F5344CB8AC3E}">
        <p14:creationId xmlns:p14="http://schemas.microsoft.com/office/powerpoint/2010/main" val="6184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smtClean="0">
                <a:effectLst/>
                <a:latin typeface="Arial" charset="0"/>
              </a:defRPr>
            </a:lvl1pPr>
          </a:lstStyle>
          <a:p>
            <a:pPr>
              <a:defRPr/>
            </a:pPr>
            <a:endParaRPr lang="it-IT" altLang="it-IT"/>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smtClean="0">
                <a:effectLst/>
                <a:latin typeface="Arial" charset="0"/>
              </a:defRPr>
            </a:lvl1pPr>
          </a:lstStyle>
          <a:p>
            <a:pPr>
              <a:defRPr/>
            </a:pPr>
            <a:endParaRPr lang="it-IT" altLang="it-IT"/>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smtClean="0">
                <a:effectLst/>
                <a:latin typeface="Arial" charset="0"/>
              </a:defRPr>
            </a:lvl1pPr>
          </a:lstStyle>
          <a:p>
            <a:pPr>
              <a:defRPr/>
            </a:pPr>
            <a:endParaRPr lang="it-IT" altLang="it-IT"/>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smtClean="0">
                <a:effectLst/>
                <a:latin typeface="Arial" charset="0"/>
              </a:defRPr>
            </a:lvl1pPr>
          </a:lstStyle>
          <a:p>
            <a:pPr>
              <a:defRPr/>
            </a:pPr>
            <a:fld id="{68D59D03-4609-4968-9DEE-7BF79672B2F7}" type="slidenum">
              <a:rPr lang="it-IT" altLang="it-IT"/>
              <a:pPr>
                <a:defRPr/>
              </a:pPr>
              <a:t>‹N›</a:t>
            </a:fld>
            <a:endParaRPr lang="it-IT" altLang="it-IT"/>
          </a:p>
        </p:txBody>
      </p:sp>
    </p:spTree>
    <p:extLst>
      <p:ext uri="{BB962C8B-B14F-4D97-AF65-F5344CB8AC3E}">
        <p14:creationId xmlns:p14="http://schemas.microsoft.com/office/powerpoint/2010/main" val="3540791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9pPr>
          </a:lstStyle>
          <a:p>
            <a:pPr eaLnBrk="1" hangingPunct="1"/>
            <a:fld id="{1F788BE5-15B2-45BB-BDE3-9D8C206C1D4C}" type="slidenum">
              <a:rPr lang="it-IT" altLang="it-IT" sz="1200">
                <a:latin typeface="Arial" charset="0"/>
              </a:rPr>
              <a:pPr eaLnBrk="1" hangingPunct="1"/>
              <a:t>12</a:t>
            </a:fld>
            <a:endParaRPr lang="it-IT" altLang="it-IT" sz="1200">
              <a:latin typeface="Arial"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it-IT" altLang="it-IT" b="1" smtClean="0"/>
              <a:t>Vietato l'ingresso agli italiani</a:t>
            </a:r>
            <a:r>
              <a:rPr lang="it-IT" altLang="it-IT" smtClean="0"/>
              <a:t/>
            </a:r>
            <a:br>
              <a:rPr lang="it-IT" altLang="it-IT" smtClean="0"/>
            </a:br>
            <a:r>
              <a:rPr lang="it-IT" altLang="it-IT" b="1" smtClean="0"/>
              <a:t>Una fotografia scattata nel 1958 a Saarbrucken, alla finestra di un club. Il divieto d'ingresso per gli italiani era bilingue. Si tratta solo di un esempio: simili avvisi, in Germania e soprattutto in Svizzera, erano frequentissimi.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9pPr>
          </a:lstStyle>
          <a:p>
            <a:pPr eaLnBrk="1" hangingPunct="1"/>
            <a:fld id="{D9939CE2-20DC-43EE-80E7-738039FCECD9}" type="slidenum">
              <a:rPr lang="it-IT" altLang="it-IT" sz="1200">
                <a:latin typeface="Arial" charset="0"/>
              </a:rPr>
              <a:pPr eaLnBrk="1" hangingPunct="1"/>
              <a:t>13</a:t>
            </a:fld>
            <a:endParaRPr lang="it-IT" altLang="it-IT" sz="1200">
              <a:latin typeface="Arial"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it-IT" altLang="it-IT" b="1" smtClean="0"/>
              <a:t>New Orleans, eccidio in carcere</a:t>
            </a:r>
            <a:r>
              <a:rPr lang="it-IT" altLang="it-IT" smtClean="0"/>
              <a:t/>
            </a:r>
            <a:br>
              <a:rPr lang="it-IT" altLang="it-IT" smtClean="0"/>
            </a:br>
            <a:r>
              <a:rPr lang="it-IT" altLang="it-IT" b="1" smtClean="0"/>
              <a:t>Una immagine del linciaggio di 11 italiani a New Orleans tratta dalla rivista Illustrated American del 4 aprile 1891 e ripubblicata da Richard Gambino nel libro "Vendetta" edito da Sperling &amp; Kupfer nel 1975.</a:t>
            </a:r>
            <a:br>
              <a:rPr lang="it-IT" altLang="it-IT" b="1" smtClean="0"/>
            </a:br>
            <a:r>
              <a:rPr lang="it-IT" altLang="it-IT" b="1" smtClean="0"/>
              <a:t>Racconta Gambino che le mamme con i bambini in braccio si chinavano sui cadaveri per inzuppare i fazzoletti nel sangue come souvenir.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9pPr>
          </a:lstStyle>
          <a:p>
            <a:pPr eaLnBrk="1" hangingPunct="1"/>
            <a:fld id="{F6C8FBB7-137C-454D-B280-E1B96CE45084}" type="slidenum">
              <a:rPr lang="it-IT" altLang="it-IT" sz="1200">
                <a:latin typeface="Arial" charset="0"/>
              </a:rPr>
              <a:pPr eaLnBrk="1" hangingPunct="1"/>
              <a:t>15</a:t>
            </a:fld>
            <a:endParaRPr lang="it-IT" altLang="it-IT" sz="1200">
              <a:latin typeface="Arial" charset="0"/>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it-IT" altLang="it-IT" b="1" smtClean="0"/>
              <a:t>Aigues Mortes, linciati alle saline</a:t>
            </a:r>
            <a:r>
              <a:rPr lang="it-IT" altLang="it-IT" smtClean="0"/>
              <a:t/>
            </a:r>
            <a:br>
              <a:rPr lang="it-IT" altLang="it-IT" smtClean="0"/>
            </a:br>
            <a:r>
              <a:rPr lang="it-IT" altLang="it-IT" b="1" smtClean="0"/>
              <a:t>Nel disegno di G.Starace sull'"Illustrazione italiana" del 1893, "Le prime aggressioni alle saline della fangouse", dove ebbero inizio i disordini sfociati nel massacro di Aigues Mortes. Gli operai francesi accusavano gli italiani di rubare il lavoro. Pochi anni prima, nell'inchiesta parlamentare sulla condizione operaia nota come Rapporto Spuller, un sindacalista parigino aveva fatto mettere a verbale: "L'operaio italiano è caratterizzato dal fatto d'essere più docile, più malleabile; gli si fa fare tutto ciò che si vuole, abbassa la schiena e tende la guancia per ricevere un altro schiaffo. Come uomo, trovo la cosa rivoltante. Questi operai non hanno dignità personale; sopportano tutto, chinano il capo e obbediscono".</a:t>
            </a:r>
            <a:br>
              <a:rPr lang="it-IT" altLang="it-IT" b="1" smtClean="0"/>
            </a:br>
            <a:r>
              <a:rPr lang="it-IT" altLang="it-IT" b="1"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9pPr>
          </a:lstStyle>
          <a:p>
            <a:pPr eaLnBrk="1" hangingPunct="1"/>
            <a:fld id="{D6FA39DF-4445-47F9-A8A4-59F319D0C692}" type="slidenum">
              <a:rPr lang="it-IT" altLang="it-IT" sz="1200">
                <a:latin typeface="Arial" charset="0"/>
              </a:rPr>
              <a:pPr eaLnBrk="1" hangingPunct="1"/>
              <a:t>16</a:t>
            </a:fld>
            <a:endParaRPr lang="it-IT" altLang="it-IT" sz="1200">
              <a:latin typeface="Arial"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it-IT" altLang="it-IT" b="1" smtClean="0"/>
              <a:t>Impiccati dopo lo sciopero</a:t>
            </a:r>
            <a:r>
              <a:rPr lang="it-IT" altLang="it-IT" smtClean="0"/>
              <a:t/>
            </a:r>
            <a:br>
              <a:rPr lang="it-IT" altLang="it-IT" smtClean="0"/>
            </a:br>
            <a:r>
              <a:rPr lang="it-IT" altLang="it-IT" b="1" smtClean="0"/>
              <a:t>Nella foto, scattata nel 1910 a Tampa, in Florida, esposta qualche anno fa nella mostra Without Sanctuary: Lynching Photography in America, e pubblicata dalla rivista "Passato e presente" n. 55 nel gennaio 2002, due italiani linciati durante uno sciopero nelle fabbriche di tabacchi.</a:t>
            </a:r>
            <a:br>
              <a:rPr lang="it-IT" altLang="it-IT" b="1" smtClean="0"/>
            </a:br>
            <a:r>
              <a:rPr lang="it-IT" altLang="it-IT" b="1" smtClean="0"/>
              <a:t>Quello piccolino si chiamava Costanzo Ficarotta, quello alto Angelo Albano.</a:t>
            </a:r>
            <a:br>
              <a:rPr lang="it-IT" altLang="it-IT" b="1" smtClean="0"/>
            </a:br>
            <a:r>
              <a:rPr lang="it-IT" altLang="it-IT" b="1" smtClean="0"/>
              <a:t>Sui motivi del linciaggio gli studiosi sono divisi. Secondo Patrizia Salvetti i due erano accusati di avere fatto un attentato al dirigente di uno stabilimento, secondo Alessandra Lorini furono "puniti" così barbaramente solo perché erano dei crumiri.</a:t>
            </a:r>
            <a:br>
              <a:rPr lang="it-IT" altLang="it-IT" b="1" smtClean="0"/>
            </a:br>
            <a:endParaRPr lang="it-IT" altLang="it-IT"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9pPr>
          </a:lstStyle>
          <a:p>
            <a:pPr eaLnBrk="1" hangingPunct="1"/>
            <a:fld id="{2D815EC5-11E1-4D87-93D1-CA51385A784F}" type="slidenum">
              <a:rPr lang="it-IT" altLang="it-IT" sz="1200">
                <a:latin typeface="Arial" charset="0"/>
              </a:rPr>
              <a:pPr eaLnBrk="1" hangingPunct="1"/>
              <a:t>17</a:t>
            </a:fld>
            <a:endParaRPr lang="it-IT" altLang="it-IT" sz="1200">
              <a:latin typeface="Arial"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it-IT" altLang="it-IT" b="1" smtClean="0"/>
              <a:t>I funerali di Nic&amp;Burt: la svolta</a:t>
            </a:r>
            <a:r>
              <a:rPr lang="it-IT" altLang="it-IT" smtClean="0"/>
              <a:t/>
            </a:r>
            <a:br>
              <a:rPr lang="it-IT" altLang="it-IT" smtClean="0"/>
            </a:br>
            <a:r>
              <a:rPr lang="it-IT" altLang="it-IT" b="1" smtClean="0"/>
              <a:t>Nella foto, i funerali di Nicola Sacco e Bartolomeo Vanzetti, seguiti da una folla immensa. L'onda emotiva seguita all'esecuzione dei due anarchici italiani, della cui innocenza moltissimi americani si erano ormai convinti, contribuì a cambiare molto l'atteggiamento dell'opinione pubblica degli Stati Uniti dei confronti della nostra comunità. Non a caso fu dopo la morte di quelli che erano stati adottati come "Nic &amp;Burt", che i nostri emigrati cominciarono ad assumere alcune posizioni di rilievo. Angelo Rossi fu eletto ad esempio sindaco a San Francisco e Fiorello La Guardia acclamato sindaco di New York.</a:t>
            </a:r>
            <a:br>
              <a:rPr lang="it-IT" altLang="it-IT" b="1" smtClean="0"/>
            </a:br>
            <a:r>
              <a:rPr lang="it-IT" altLang="it-IT" b="1"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9pPr>
          </a:lstStyle>
          <a:p>
            <a:pPr eaLnBrk="1" hangingPunct="1"/>
            <a:fld id="{F880F11B-49BB-4BA8-8017-81581D0C25C7}" type="slidenum">
              <a:rPr lang="it-IT" altLang="it-IT" sz="1200">
                <a:latin typeface="Arial" charset="0"/>
              </a:rPr>
              <a:pPr eaLnBrk="1" hangingPunct="1"/>
              <a:t>37</a:t>
            </a:fld>
            <a:endParaRPr lang="it-IT" altLang="it-IT" sz="1200">
              <a:latin typeface="Arial"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it-IT" altLang="it-IT" b="1" smtClean="0"/>
              <a:t>one dot denotes 100 Italy born Sydney residents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9pPr>
          </a:lstStyle>
          <a:p>
            <a:pPr eaLnBrk="1" hangingPunct="1"/>
            <a:fld id="{EA3D7F13-72F4-4C1C-8603-61EB8AED6E7C}" type="slidenum">
              <a:rPr lang="it-IT" altLang="it-IT" sz="1200">
                <a:latin typeface="Arial" charset="0"/>
              </a:rPr>
              <a:pPr eaLnBrk="1" hangingPunct="1"/>
              <a:t>39</a:t>
            </a:fld>
            <a:endParaRPr lang="it-IT" altLang="it-IT" sz="1200">
              <a:latin typeface="Arial"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it-IT" altLang="it-IT" b="1" smtClean="0"/>
              <a:t>People with Italian ancestry as a percentage of the population in Australia divided geographically by statistical local area, as of the 2011 census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grpSp>
      </p:grpSp>
      <p:sp>
        <p:nvSpPr>
          <p:cNvPr id="47257" name="Rectangle 153"/>
          <p:cNvSpPr>
            <a:spLocks noGrp="1" noChangeArrowheads="1"/>
          </p:cNvSpPr>
          <p:nvPr>
            <p:ph type="ctrTitle" sz="quarter"/>
          </p:nvPr>
        </p:nvSpPr>
        <p:spPr>
          <a:xfrm>
            <a:off x="685800" y="1768475"/>
            <a:ext cx="7772400" cy="1736725"/>
          </a:xfrm>
        </p:spPr>
        <p:txBody>
          <a:bodyPr anchor="b" anchorCtr="1"/>
          <a:lstStyle>
            <a:lvl1pPr>
              <a:defRPr/>
            </a:lvl1pPr>
          </a:lstStyle>
          <a:p>
            <a:pPr lvl="0"/>
            <a:r>
              <a:rPr lang="it-IT" altLang="it-IT" noProof="0" smtClean="0"/>
              <a:t>Fare clic per modificare lo stile del titolo</a:t>
            </a:r>
          </a:p>
        </p:txBody>
      </p:sp>
      <p:sp>
        <p:nvSpPr>
          <p:cNvPr id="4725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it-IT" altLang="it-IT" noProof="0" smtClean="0"/>
              <a:t>Fare clic per modificare lo stile del sottotitolo dello schema</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it-IT" altLang="it-IT"/>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it-IT" altLang="it-IT"/>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69121B29-D2CA-4D68-9B5D-6CB2667F366B}" type="slidenum">
              <a:rPr lang="it-IT" altLang="it-IT"/>
              <a:pPr>
                <a:defRPr/>
              </a:pPr>
              <a:t>‹N›</a:t>
            </a:fld>
            <a:endParaRPr lang="it-IT" altLang="it-IT"/>
          </a:p>
        </p:txBody>
      </p:sp>
    </p:spTree>
    <p:extLst>
      <p:ext uri="{BB962C8B-B14F-4D97-AF65-F5344CB8AC3E}">
        <p14:creationId xmlns:p14="http://schemas.microsoft.com/office/powerpoint/2010/main" val="2754380162"/>
      </p:ext>
    </p:extLst>
  </p:cSld>
  <p:clrMapOvr>
    <a:masterClrMapping/>
  </p:clrMapOvr>
  <p:transition>
    <p:wheel spokes="8"/>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56"/>
          <p:cNvSpPr>
            <a:spLocks noGrp="1" noChangeArrowheads="1"/>
          </p:cNvSpPr>
          <p:nvPr>
            <p:ph type="sldNum" sz="quarter" idx="12"/>
          </p:nvPr>
        </p:nvSpPr>
        <p:spPr>
          <a:ln/>
        </p:spPr>
        <p:txBody>
          <a:bodyPr/>
          <a:lstStyle>
            <a:lvl1pPr>
              <a:defRPr/>
            </a:lvl1pPr>
          </a:lstStyle>
          <a:p>
            <a:pPr>
              <a:defRPr/>
            </a:pPr>
            <a:fld id="{BD05E5FE-6391-4CB2-A8FF-C6DB308F145D}" type="slidenum">
              <a:rPr lang="it-IT" altLang="it-IT"/>
              <a:pPr>
                <a:defRPr/>
              </a:pPr>
              <a:t>‹N›</a:t>
            </a:fld>
            <a:endParaRPr lang="it-IT" altLang="it-IT"/>
          </a:p>
        </p:txBody>
      </p:sp>
    </p:spTree>
    <p:extLst>
      <p:ext uri="{BB962C8B-B14F-4D97-AF65-F5344CB8AC3E}">
        <p14:creationId xmlns:p14="http://schemas.microsoft.com/office/powerpoint/2010/main" val="1320141824"/>
      </p:ext>
    </p:extLst>
  </p:cSld>
  <p:clrMapOvr>
    <a:masterClrMapping/>
  </p:clrMapOvr>
  <p:transition>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7188" y="228600"/>
            <a:ext cx="2135187" cy="5870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01625" y="228600"/>
            <a:ext cx="6253163" cy="5870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56"/>
          <p:cNvSpPr>
            <a:spLocks noGrp="1" noChangeArrowheads="1"/>
          </p:cNvSpPr>
          <p:nvPr>
            <p:ph type="sldNum" sz="quarter" idx="12"/>
          </p:nvPr>
        </p:nvSpPr>
        <p:spPr>
          <a:ln/>
        </p:spPr>
        <p:txBody>
          <a:bodyPr/>
          <a:lstStyle>
            <a:lvl1pPr>
              <a:defRPr/>
            </a:lvl1pPr>
          </a:lstStyle>
          <a:p>
            <a:pPr>
              <a:defRPr/>
            </a:pPr>
            <a:fld id="{90854A6E-6F88-47ED-909B-E4E27B813132}" type="slidenum">
              <a:rPr lang="it-IT" altLang="it-IT"/>
              <a:pPr>
                <a:defRPr/>
              </a:pPr>
              <a:t>‹N›</a:t>
            </a:fld>
            <a:endParaRPr lang="it-IT" altLang="it-IT"/>
          </a:p>
        </p:txBody>
      </p:sp>
    </p:spTree>
    <p:extLst>
      <p:ext uri="{BB962C8B-B14F-4D97-AF65-F5344CB8AC3E}">
        <p14:creationId xmlns:p14="http://schemas.microsoft.com/office/powerpoint/2010/main" val="2512010427"/>
      </p:ext>
    </p:extLst>
  </p:cSld>
  <p:clrMapOvr>
    <a:masterClrMapping/>
  </p:clrMapOvr>
  <p:transition>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56"/>
          <p:cNvSpPr>
            <a:spLocks noGrp="1" noChangeArrowheads="1"/>
          </p:cNvSpPr>
          <p:nvPr>
            <p:ph type="sldNum" sz="quarter" idx="12"/>
          </p:nvPr>
        </p:nvSpPr>
        <p:spPr>
          <a:ln/>
        </p:spPr>
        <p:txBody>
          <a:bodyPr/>
          <a:lstStyle>
            <a:lvl1pPr>
              <a:defRPr/>
            </a:lvl1pPr>
          </a:lstStyle>
          <a:p>
            <a:pPr>
              <a:defRPr/>
            </a:pPr>
            <a:fld id="{19EB6D89-96AF-4285-B1CD-52926D79F04B}" type="slidenum">
              <a:rPr lang="it-IT" altLang="it-IT"/>
              <a:pPr>
                <a:defRPr/>
              </a:pPr>
              <a:t>‹N›</a:t>
            </a:fld>
            <a:endParaRPr lang="it-IT" altLang="it-IT"/>
          </a:p>
        </p:txBody>
      </p:sp>
    </p:spTree>
    <p:extLst>
      <p:ext uri="{BB962C8B-B14F-4D97-AF65-F5344CB8AC3E}">
        <p14:creationId xmlns:p14="http://schemas.microsoft.com/office/powerpoint/2010/main" val="1163931275"/>
      </p:ext>
    </p:extLst>
  </p:cSld>
  <p:clrMapOvr>
    <a:masterClrMapping/>
  </p:clrMapOvr>
  <p:transition>
    <p:wheel spokes="8"/>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56"/>
          <p:cNvSpPr>
            <a:spLocks noGrp="1" noChangeArrowheads="1"/>
          </p:cNvSpPr>
          <p:nvPr>
            <p:ph type="sldNum" sz="quarter" idx="12"/>
          </p:nvPr>
        </p:nvSpPr>
        <p:spPr>
          <a:ln/>
        </p:spPr>
        <p:txBody>
          <a:bodyPr/>
          <a:lstStyle>
            <a:lvl1pPr>
              <a:defRPr/>
            </a:lvl1pPr>
          </a:lstStyle>
          <a:p>
            <a:pPr>
              <a:defRPr/>
            </a:pPr>
            <a:fld id="{57407610-DC09-4D69-9C92-F38C322BF023}" type="slidenum">
              <a:rPr lang="it-IT" altLang="it-IT"/>
              <a:pPr>
                <a:defRPr/>
              </a:pPr>
              <a:t>‹N›</a:t>
            </a:fld>
            <a:endParaRPr lang="it-IT" altLang="it-IT"/>
          </a:p>
        </p:txBody>
      </p:sp>
    </p:spTree>
    <p:extLst>
      <p:ext uri="{BB962C8B-B14F-4D97-AF65-F5344CB8AC3E}">
        <p14:creationId xmlns:p14="http://schemas.microsoft.com/office/powerpoint/2010/main" val="4151686124"/>
      </p:ext>
    </p:extLst>
  </p:cSld>
  <p:clrMapOvr>
    <a:masterClrMapping/>
  </p:clrMapOvr>
  <p:transition>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56"/>
          <p:cNvSpPr>
            <a:spLocks noGrp="1" noChangeArrowheads="1"/>
          </p:cNvSpPr>
          <p:nvPr>
            <p:ph type="sldNum" sz="quarter" idx="12"/>
          </p:nvPr>
        </p:nvSpPr>
        <p:spPr>
          <a:ln/>
        </p:spPr>
        <p:txBody>
          <a:bodyPr/>
          <a:lstStyle>
            <a:lvl1pPr>
              <a:defRPr/>
            </a:lvl1pPr>
          </a:lstStyle>
          <a:p>
            <a:pPr>
              <a:defRPr/>
            </a:pPr>
            <a:fld id="{83FF765F-13C5-44CB-BCC0-009FB4CB98BF}" type="slidenum">
              <a:rPr lang="it-IT" altLang="it-IT"/>
              <a:pPr>
                <a:defRPr/>
              </a:pPr>
              <a:t>‹N›</a:t>
            </a:fld>
            <a:endParaRPr lang="it-IT" altLang="it-IT"/>
          </a:p>
        </p:txBody>
      </p:sp>
    </p:spTree>
    <p:extLst>
      <p:ext uri="{BB962C8B-B14F-4D97-AF65-F5344CB8AC3E}">
        <p14:creationId xmlns:p14="http://schemas.microsoft.com/office/powerpoint/2010/main" val="1869865208"/>
      </p:ext>
    </p:extLst>
  </p:cSld>
  <p:clrMapOvr>
    <a:masterClrMapping/>
  </p:clrMapOvr>
  <p:transition>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156"/>
          <p:cNvSpPr>
            <a:spLocks noGrp="1" noChangeArrowheads="1"/>
          </p:cNvSpPr>
          <p:nvPr>
            <p:ph type="sldNum" sz="quarter" idx="12"/>
          </p:nvPr>
        </p:nvSpPr>
        <p:spPr>
          <a:ln/>
        </p:spPr>
        <p:txBody>
          <a:bodyPr/>
          <a:lstStyle>
            <a:lvl1pPr>
              <a:defRPr/>
            </a:lvl1pPr>
          </a:lstStyle>
          <a:p>
            <a:pPr>
              <a:defRPr/>
            </a:pPr>
            <a:fld id="{CA762BD7-AF1A-4F09-92C4-59FDEC7E38D4}" type="slidenum">
              <a:rPr lang="it-IT" altLang="it-IT"/>
              <a:pPr>
                <a:defRPr/>
              </a:pPr>
              <a:t>‹N›</a:t>
            </a:fld>
            <a:endParaRPr lang="it-IT" altLang="it-IT"/>
          </a:p>
        </p:txBody>
      </p:sp>
    </p:spTree>
    <p:extLst>
      <p:ext uri="{BB962C8B-B14F-4D97-AF65-F5344CB8AC3E}">
        <p14:creationId xmlns:p14="http://schemas.microsoft.com/office/powerpoint/2010/main" val="1249059670"/>
      </p:ext>
    </p:extLst>
  </p:cSld>
  <p:clrMapOvr>
    <a:masterClrMapping/>
  </p:clrMapOvr>
  <p:transition>
    <p:wheel spokes="8"/>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156"/>
          <p:cNvSpPr>
            <a:spLocks noGrp="1" noChangeArrowheads="1"/>
          </p:cNvSpPr>
          <p:nvPr>
            <p:ph type="sldNum" sz="quarter" idx="12"/>
          </p:nvPr>
        </p:nvSpPr>
        <p:spPr>
          <a:ln/>
        </p:spPr>
        <p:txBody>
          <a:bodyPr/>
          <a:lstStyle>
            <a:lvl1pPr>
              <a:defRPr/>
            </a:lvl1pPr>
          </a:lstStyle>
          <a:p>
            <a:pPr>
              <a:defRPr/>
            </a:pPr>
            <a:fld id="{A00F9966-7768-48FD-B8BC-F89162FB30A6}" type="slidenum">
              <a:rPr lang="it-IT" altLang="it-IT"/>
              <a:pPr>
                <a:defRPr/>
              </a:pPr>
              <a:t>‹N›</a:t>
            </a:fld>
            <a:endParaRPr lang="it-IT" altLang="it-IT"/>
          </a:p>
        </p:txBody>
      </p:sp>
    </p:spTree>
    <p:extLst>
      <p:ext uri="{BB962C8B-B14F-4D97-AF65-F5344CB8AC3E}">
        <p14:creationId xmlns:p14="http://schemas.microsoft.com/office/powerpoint/2010/main" val="2835189933"/>
      </p:ext>
    </p:extLst>
  </p:cSld>
  <p:clrMapOvr>
    <a:masterClrMapping/>
  </p:clrMapOvr>
  <p:transition>
    <p:wheel spokes="8"/>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156"/>
          <p:cNvSpPr>
            <a:spLocks noGrp="1" noChangeArrowheads="1"/>
          </p:cNvSpPr>
          <p:nvPr>
            <p:ph type="sldNum" sz="quarter" idx="12"/>
          </p:nvPr>
        </p:nvSpPr>
        <p:spPr>
          <a:ln/>
        </p:spPr>
        <p:txBody>
          <a:bodyPr/>
          <a:lstStyle>
            <a:lvl1pPr>
              <a:defRPr/>
            </a:lvl1pPr>
          </a:lstStyle>
          <a:p>
            <a:pPr>
              <a:defRPr/>
            </a:pPr>
            <a:fld id="{C813DA09-1B10-4D52-82A7-9A226C5061C6}" type="slidenum">
              <a:rPr lang="it-IT" altLang="it-IT"/>
              <a:pPr>
                <a:defRPr/>
              </a:pPr>
              <a:t>‹N›</a:t>
            </a:fld>
            <a:endParaRPr lang="it-IT" altLang="it-IT"/>
          </a:p>
        </p:txBody>
      </p:sp>
    </p:spTree>
    <p:extLst>
      <p:ext uri="{BB962C8B-B14F-4D97-AF65-F5344CB8AC3E}">
        <p14:creationId xmlns:p14="http://schemas.microsoft.com/office/powerpoint/2010/main" val="3516506096"/>
      </p:ext>
    </p:extLst>
  </p:cSld>
  <p:clrMapOvr>
    <a:masterClrMapping/>
  </p:clrMapOvr>
  <p:transition>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56"/>
          <p:cNvSpPr>
            <a:spLocks noGrp="1" noChangeArrowheads="1"/>
          </p:cNvSpPr>
          <p:nvPr>
            <p:ph type="sldNum" sz="quarter" idx="12"/>
          </p:nvPr>
        </p:nvSpPr>
        <p:spPr>
          <a:ln/>
        </p:spPr>
        <p:txBody>
          <a:bodyPr/>
          <a:lstStyle>
            <a:lvl1pPr>
              <a:defRPr/>
            </a:lvl1pPr>
          </a:lstStyle>
          <a:p>
            <a:pPr>
              <a:defRPr/>
            </a:pPr>
            <a:fld id="{D76FD9AC-3540-4721-80A0-213DF3396FE4}" type="slidenum">
              <a:rPr lang="it-IT" altLang="it-IT"/>
              <a:pPr>
                <a:defRPr/>
              </a:pPr>
              <a:t>‹N›</a:t>
            </a:fld>
            <a:endParaRPr lang="it-IT" altLang="it-IT"/>
          </a:p>
        </p:txBody>
      </p:sp>
    </p:spTree>
    <p:extLst>
      <p:ext uri="{BB962C8B-B14F-4D97-AF65-F5344CB8AC3E}">
        <p14:creationId xmlns:p14="http://schemas.microsoft.com/office/powerpoint/2010/main" val="3817334046"/>
      </p:ext>
    </p:extLst>
  </p:cSld>
  <p:clrMapOvr>
    <a:masterClrMapping/>
  </p:clrMapOvr>
  <p:transition>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5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5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56"/>
          <p:cNvSpPr>
            <a:spLocks noGrp="1" noChangeArrowheads="1"/>
          </p:cNvSpPr>
          <p:nvPr>
            <p:ph type="sldNum" sz="quarter" idx="12"/>
          </p:nvPr>
        </p:nvSpPr>
        <p:spPr>
          <a:ln/>
        </p:spPr>
        <p:txBody>
          <a:bodyPr/>
          <a:lstStyle>
            <a:lvl1pPr>
              <a:defRPr/>
            </a:lvl1pPr>
          </a:lstStyle>
          <a:p>
            <a:pPr>
              <a:defRPr/>
            </a:pPr>
            <a:fld id="{68ECEECD-902F-4CBB-BCA8-6D0DBF8D515A}" type="slidenum">
              <a:rPr lang="it-IT" altLang="it-IT"/>
              <a:pPr>
                <a:defRPr/>
              </a:pPr>
              <a:t>‹N›</a:t>
            </a:fld>
            <a:endParaRPr lang="it-IT" altLang="it-IT"/>
          </a:p>
        </p:txBody>
      </p:sp>
    </p:spTree>
    <p:extLst>
      <p:ext uri="{BB962C8B-B14F-4D97-AF65-F5344CB8AC3E}">
        <p14:creationId xmlns:p14="http://schemas.microsoft.com/office/powerpoint/2010/main" val="906402193"/>
      </p:ext>
    </p:extLst>
  </p:cSld>
  <p:clrMapOvr>
    <a:masterClrMapping/>
  </p:clrMapOvr>
  <p:transition>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4608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8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8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8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8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8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9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9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9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9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9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9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09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grpSp>
        <p:grpSp>
          <p:nvGrpSpPr>
            <p:cNvPr id="1033" name="Group 17"/>
            <p:cNvGrpSpPr>
              <a:grpSpLocks/>
            </p:cNvGrpSpPr>
            <p:nvPr userDrawn="1"/>
          </p:nvGrpSpPr>
          <p:grpSpPr bwMode="auto">
            <a:xfrm>
              <a:off x="0" y="2291"/>
              <a:ext cx="1385" cy="1702"/>
              <a:chOff x="0" y="2291"/>
              <a:chExt cx="1385" cy="1702"/>
            </a:xfrm>
          </p:grpSpPr>
          <p:sp>
            <p:nvSpPr>
              <p:cNvPr id="46098"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09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0"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2"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3"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5"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6"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7"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8"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09"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2"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5"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7"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8"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19"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2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3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4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5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p>
            </p:txBody>
          </p:sp>
          <p:sp>
            <p:nvSpPr>
              <p:cNvPr id="4616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4"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6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0"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1"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4"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5"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6"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7"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79"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1"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2"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7"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8"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89"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19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0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t-IT"/>
              </a:p>
            </p:txBody>
          </p:sp>
          <p:sp>
            <p:nvSpPr>
              <p:cNvPr id="4622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2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it-IT"/>
              </a:p>
            </p:txBody>
          </p:sp>
          <p:sp>
            <p:nvSpPr>
              <p:cNvPr id="462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p>
            </p:txBody>
          </p:sp>
          <p:sp>
            <p:nvSpPr>
              <p:cNvPr id="4623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p>
            </p:txBody>
          </p:sp>
          <p:sp>
            <p:nvSpPr>
              <p:cNvPr id="4623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4623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grpSp>
      </p:grpSp>
      <p:sp>
        <p:nvSpPr>
          <p:cNvPr id="46233"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6234"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smtClean="0">
                <a:effectLst/>
                <a:latin typeface="Arial" charset="0"/>
              </a:defRPr>
            </a:lvl1pPr>
          </a:lstStyle>
          <a:p>
            <a:pPr>
              <a:defRPr/>
            </a:pPr>
            <a:endParaRPr lang="it-IT" altLang="it-IT"/>
          </a:p>
        </p:txBody>
      </p:sp>
      <p:sp>
        <p:nvSpPr>
          <p:cNvPr id="46235"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smtClean="0">
                <a:effectLst/>
                <a:latin typeface="Arial" charset="0"/>
              </a:defRPr>
            </a:lvl1pPr>
          </a:lstStyle>
          <a:p>
            <a:pPr>
              <a:defRPr/>
            </a:pPr>
            <a:endParaRPr lang="it-IT" altLang="it-IT"/>
          </a:p>
        </p:txBody>
      </p:sp>
      <p:sp>
        <p:nvSpPr>
          <p:cNvPr id="46236"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smtClean="0">
                <a:effectLst/>
                <a:latin typeface="Arial" charset="0"/>
              </a:defRPr>
            </a:lvl1pPr>
          </a:lstStyle>
          <a:p>
            <a:pPr>
              <a:defRPr/>
            </a:pPr>
            <a:fld id="{40B96887-737E-4DDA-A486-4CD51201F5F6}" type="slidenum">
              <a:rPr lang="it-IT" altLang="it-IT"/>
              <a:pPr>
                <a:defRPr/>
              </a:pPr>
              <a:t>‹N›</a:t>
            </a:fld>
            <a:endParaRPr lang="it-IT" altLang="it-IT"/>
          </a:p>
        </p:txBody>
      </p:sp>
      <p:sp>
        <p:nvSpPr>
          <p:cNvPr id="46237"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heel spokes="8"/>
    <p:sndAc>
      <p:stSnd>
        <p:snd r:embed="rId13" name="chimes.wav"/>
      </p:stSnd>
    </p:sndAc>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676400"/>
          </a:xfrm>
        </p:spPr>
        <p:txBody>
          <a:bodyPr/>
          <a:lstStyle/>
          <a:p>
            <a:pPr eaLnBrk="1" hangingPunct="1">
              <a:defRPr/>
            </a:pPr>
            <a:r>
              <a:rPr lang="it-IT" altLang="it-IT" b="1" smtClean="0">
                <a:solidFill>
                  <a:schemeClr val="tx1"/>
                </a:solidFill>
              </a:rPr>
              <a:t>Prof. Bruno Pierri</a:t>
            </a:r>
            <a:br>
              <a:rPr lang="it-IT" altLang="it-IT" b="1" smtClean="0">
                <a:solidFill>
                  <a:schemeClr val="tx1"/>
                </a:solidFill>
              </a:rPr>
            </a:br>
            <a:r>
              <a:rPr lang="it-IT" altLang="it-IT" b="1" smtClean="0">
                <a:solidFill>
                  <a:schemeClr val="tx1"/>
                </a:solidFill>
              </a:rPr>
              <a:t>History of Italian Foreign Policy</a:t>
            </a:r>
          </a:p>
        </p:txBody>
      </p:sp>
      <p:sp>
        <p:nvSpPr>
          <p:cNvPr id="4099" name="Rectangle 3"/>
          <p:cNvSpPr>
            <a:spLocks noGrp="1" noChangeArrowheads="1"/>
          </p:cNvSpPr>
          <p:nvPr>
            <p:ph type="subTitle" idx="1"/>
          </p:nvPr>
        </p:nvSpPr>
        <p:spPr>
          <a:xfrm>
            <a:off x="0" y="2362200"/>
            <a:ext cx="9144000" cy="3886200"/>
          </a:xfrm>
        </p:spPr>
        <p:txBody>
          <a:bodyPr/>
          <a:lstStyle/>
          <a:p>
            <a:pPr eaLnBrk="1" hangingPunct="1">
              <a:defRPr/>
            </a:pPr>
            <a:r>
              <a:rPr lang="it-IT" altLang="it-IT" sz="3800" b="1" smtClean="0"/>
              <a:t>Italian Emigration: A Historiographical Analysis, 1860-1960 </a:t>
            </a:r>
          </a:p>
          <a:p>
            <a:pPr eaLnBrk="1" hangingPunct="1">
              <a:defRPr/>
            </a:pPr>
            <a:r>
              <a:rPr lang="it-IT" altLang="it-IT" sz="3800" b="1" smtClean="0"/>
              <a:t>February 17th, 2016</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a:xfrm>
            <a:off x="0" y="0"/>
            <a:ext cx="9144000" cy="685800"/>
          </a:xfrm>
        </p:spPr>
        <p:txBody>
          <a:bodyPr/>
          <a:lstStyle/>
          <a:p>
            <a:pPr eaLnBrk="1" hangingPunct="1">
              <a:defRPr/>
            </a:pPr>
            <a:r>
              <a:rPr lang="it-IT" altLang="it-IT" sz="4000" b="1" smtClean="0"/>
              <a:t>Issues for Politicians</a:t>
            </a:r>
          </a:p>
        </p:txBody>
      </p:sp>
      <p:sp>
        <p:nvSpPr>
          <p:cNvPr id="313347" name="Rectangle 3"/>
          <p:cNvSpPr>
            <a:spLocks noGrp="1" noRot="1" noChangeArrowheads="1"/>
          </p:cNvSpPr>
          <p:nvPr>
            <p:ph type="body" idx="1"/>
          </p:nvPr>
        </p:nvSpPr>
        <p:spPr>
          <a:xfrm>
            <a:off x="0" y="838200"/>
            <a:ext cx="9144000" cy="6019800"/>
          </a:xfrm>
        </p:spPr>
        <p:txBody>
          <a:bodyPr/>
          <a:lstStyle/>
          <a:p>
            <a:pPr eaLnBrk="1" hangingPunct="1">
              <a:lnSpc>
                <a:spcPct val="90000"/>
              </a:lnSpc>
              <a:defRPr/>
            </a:pPr>
            <a:r>
              <a:rPr lang="it-IT" altLang="it-IT" sz="2800" b="1" smtClean="0"/>
              <a:t>Should many forms of exploitation on emigrants (before, during and after arrival) be curbed or policed by Italian Govt?</a:t>
            </a:r>
          </a:p>
          <a:p>
            <a:pPr eaLnBrk="1" hangingPunct="1">
              <a:lnSpc>
                <a:spcPct val="90000"/>
              </a:lnSpc>
              <a:defRPr/>
            </a:pPr>
            <a:r>
              <a:rPr lang="it-IT" altLang="it-IT" sz="2800" b="1" smtClean="0"/>
              <a:t>How could Italy best benefit from emigrants? Money from emigrants to families in Italy helped balancing national budget</a:t>
            </a:r>
          </a:p>
          <a:p>
            <a:pPr eaLnBrk="1" hangingPunct="1">
              <a:lnSpc>
                <a:spcPct val="90000"/>
              </a:lnSpc>
              <a:defRPr/>
            </a:pPr>
            <a:r>
              <a:rPr lang="it-IT" altLang="it-IT" sz="2800" b="1" smtClean="0"/>
              <a:t>What did emigration mean for Italian reputation and power? – were emigrants lost souls and bodies whose blood to be absorbed to benefit of others, or were they like drops of rain in the sand?</a:t>
            </a:r>
          </a:p>
          <a:p>
            <a:pPr eaLnBrk="1" hangingPunct="1">
              <a:lnSpc>
                <a:spcPct val="90000"/>
              </a:lnSpc>
              <a:defRPr/>
            </a:pPr>
            <a:r>
              <a:rPr lang="it-IT" altLang="it-IT" sz="2800" b="1" smtClean="0"/>
              <a:t>Were emigrants conscious of their nationality, or did they need to to be instructed in </a:t>
            </a:r>
            <a:r>
              <a:rPr lang="it-IT" altLang="it-IT" sz="2800" b="1" i="1" smtClean="0"/>
              <a:t>italianità</a:t>
            </a:r>
            <a:r>
              <a:rPr lang="it-IT" altLang="it-IT" sz="2800" b="1" smtClean="0"/>
              <a:t>?</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rrowheads="1"/>
          </p:cNvSpPr>
          <p:nvPr>
            <p:ph type="title"/>
          </p:nvPr>
        </p:nvSpPr>
        <p:spPr>
          <a:xfrm>
            <a:off x="0" y="0"/>
            <a:ext cx="9144000" cy="762000"/>
          </a:xfrm>
        </p:spPr>
        <p:txBody>
          <a:bodyPr/>
          <a:lstStyle/>
          <a:p>
            <a:pPr eaLnBrk="1" hangingPunct="1">
              <a:defRPr/>
            </a:pPr>
            <a:r>
              <a:rPr lang="it-IT" altLang="it-IT" b="1" smtClean="0">
                <a:solidFill>
                  <a:schemeClr val="tx1"/>
                </a:solidFill>
              </a:rPr>
              <a:t>Legislation</a:t>
            </a:r>
          </a:p>
        </p:txBody>
      </p:sp>
      <p:sp>
        <p:nvSpPr>
          <p:cNvPr id="413699" name="Rectangle 3"/>
          <p:cNvSpPr>
            <a:spLocks noGrp="1" noRot="1" noChangeArrowheads="1"/>
          </p:cNvSpPr>
          <p:nvPr>
            <p:ph type="body" idx="1"/>
          </p:nvPr>
        </p:nvSpPr>
        <p:spPr>
          <a:xfrm>
            <a:off x="0" y="990600"/>
            <a:ext cx="9144000" cy="5867400"/>
          </a:xfrm>
        </p:spPr>
        <p:txBody>
          <a:bodyPr/>
          <a:lstStyle/>
          <a:p>
            <a:pPr eaLnBrk="1" hangingPunct="1">
              <a:defRPr/>
            </a:pPr>
            <a:r>
              <a:rPr lang="it-IT" altLang="it-IT" b="1" smtClean="0"/>
              <a:t>Since 1873 Prefects obliged to keep accurate statistics of departures</a:t>
            </a:r>
          </a:p>
          <a:p>
            <a:pPr eaLnBrk="1" hangingPunct="1">
              <a:defRPr/>
            </a:pPr>
            <a:r>
              <a:rPr lang="it-IT" altLang="it-IT" b="1" smtClean="0"/>
              <a:t>Crispi: only empire could solve emigration problem</a:t>
            </a:r>
          </a:p>
          <a:p>
            <a:pPr eaLnBrk="1" hangingPunct="1">
              <a:defRPr/>
            </a:pPr>
            <a:r>
              <a:rPr lang="it-IT" altLang="it-IT" b="1" smtClean="0"/>
              <a:t>Giolitti: emigration as safety valve</a:t>
            </a:r>
          </a:p>
          <a:p>
            <a:pPr eaLnBrk="1" hangingPunct="1">
              <a:defRPr/>
            </a:pPr>
            <a:r>
              <a:rPr lang="it-IT" altLang="it-IT" b="1" smtClean="0"/>
              <a:t>Italophobia in host societies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rrowheads="1"/>
          </p:cNvSpPr>
          <p:nvPr>
            <p:ph type="title"/>
          </p:nvPr>
        </p:nvSpPr>
        <p:spPr/>
        <p:txBody>
          <a:bodyPr/>
          <a:lstStyle/>
          <a:p>
            <a:pPr eaLnBrk="1" hangingPunct="1">
              <a:defRPr/>
            </a:pPr>
            <a:endParaRPr lang="it-IT" altLang="it-IT" smtClean="0"/>
          </a:p>
        </p:txBody>
      </p:sp>
      <p:sp>
        <p:nvSpPr>
          <p:cNvPr id="416771" name="Rectangle 3"/>
          <p:cNvSpPr>
            <a:spLocks noGrp="1" noRot="1" noChangeArrowheads="1"/>
          </p:cNvSpPr>
          <p:nvPr>
            <p:ph type="body" idx="1"/>
          </p:nvPr>
        </p:nvSpPr>
        <p:spPr/>
        <p:txBody>
          <a:bodyPr/>
          <a:lstStyle/>
          <a:p>
            <a:pPr eaLnBrk="1" hangingPunct="1">
              <a:defRPr/>
            </a:pPr>
            <a:endParaRPr lang="it-IT" altLang="it-IT" smtClean="0"/>
          </a:p>
        </p:txBody>
      </p:sp>
      <p:pic>
        <p:nvPicPr>
          <p:cNvPr id="14340" name="Picture 5" descr="cartell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p:txBody>
          <a:bodyPr/>
          <a:lstStyle/>
          <a:p>
            <a:pPr eaLnBrk="1" hangingPunct="1">
              <a:defRPr/>
            </a:pPr>
            <a:endParaRPr lang="it-IT" altLang="it-IT" smtClean="0"/>
          </a:p>
        </p:txBody>
      </p:sp>
      <p:sp>
        <p:nvSpPr>
          <p:cNvPr id="420867" name="Rectangle 3"/>
          <p:cNvSpPr>
            <a:spLocks noGrp="1" noRot="1" noChangeArrowheads="1"/>
          </p:cNvSpPr>
          <p:nvPr>
            <p:ph type="body" idx="1"/>
          </p:nvPr>
        </p:nvSpPr>
        <p:spPr/>
        <p:txBody>
          <a:bodyPr/>
          <a:lstStyle/>
          <a:p>
            <a:pPr eaLnBrk="1" hangingPunct="1">
              <a:defRPr/>
            </a:pPr>
            <a:endParaRPr lang="it-IT" altLang="it-IT" smtClean="0"/>
          </a:p>
        </p:txBody>
      </p:sp>
      <p:pic>
        <p:nvPicPr>
          <p:cNvPr id="15364" name="Picture 5" descr="neworlean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rrowheads="1"/>
          </p:cNvSpPr>
          <p:nvPr>
            <p:ph type="title"/>
          </p:nvPr>
        </p:nvSpPr>
        <p:spPr/>
        <p:txBody>
          <a:bodyPr/>
          <a:lstStyle/>
          <a:p>
            <a:pPr eaLnBrk="1" hangingPunct="1">
              <a:defRPr/>
            </a:pPr>
            <a:endParaRPr lang="it-IT" altLang="it-IT" smtClean="0"/>
          </a:p>
        </p:txBody>
      </p:sp>
      <p:sp>
        <p:nvSpPr>
          <p:cNvPr id="412675" name="Rectangle 3"/>
          <p:cNvSpPr>
            <a:spLocks noGrp="1" noRot="1" noChangeArrowheads="1"/>
          </p:cNvSpPr>
          <p:nvPr>
            <p:ph type="body" idx="1"/>
          </p:nvPr>
        </p:nvSpPr>
        <p:spPr/>
        <p:txBody>
          <a:bodyPr/>
          <a:lstStyle/>
          <a:p>
            <a:pPr eaLnBrk="1" hangingPunct="1">
              <a:defRPr/>
            </a:pPr>
            <a:endParaRPr lang="it-IT" altLang="it-IT" smtClean="0"/>
          </a:p>
        </p:txBody>
      </p:sp>
      <p:pic>
        <p:nvPicPr>
          <p:cNvPr id="16388" name="Picture 5" descr="zios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rrowheads="1"/>
          </p:cNvSpPr>
          <p:nvPr>
            <p:ph type="title"/>
          </p:nvPr>
        </p:nvSpPr>
        <p:spPr/>
        <p:txBody>
          <a:bodyPr/>
          <a:lstStyle/>
          <a:p>
            <a:pPr eaLnBrk="1" hangingPunct="1">
              <a:defRPr/>
            </a:pPr>
            <a:endParaRPr lang="it-IT" altLang="it-IT" smtClean="0"/>
          </a:p>
        </p:txBody>
      </p:sp>
      <p:sp>
        <p:nvSpPr>
          <p:cNvPr id="422915" name="Rectangle 3"/>
          <p:cNvSpPr>
            <a:spLocks noGrp="1" noRot="1" noChangeArrowheads="1"/>
          </p:cNvSpPr>
          <p:nvPr>
            <p:ph type="body" idx="1"/>
          </p:nvPr>
        </p:nvSpPr>
        <p:spPr/>
        <p:txBody>
          <a:bodyPr/>
          <a:lstStyle/>
          <a:p>
            <a:pPr eaLnBrk="1" hangingPunct="1">
              <a:defRPr/>
            </a:pPr>
            <a:endParaRPr lang="it-IT" altLang="it-IT" smtClean="0"/>
          </a:p>
        </p:txBody>
      </p:sp>
      <p:pic>
        <p:nvPicPr>
          <p:cNvPr id="17412" name="Picture 5" descr="e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rrowheads="1"/>
          </p:cNvSpPr>
          <p:nvPr>
            <p:ph type="title"/>
          </p:nvPr>
        </p:nvSpPr>
        <p:spPr/>
        <p:txBody>
          <a:bodyPr/>
          <a:lstStyle/>
          <a:p>
            <a:pPr eaLnBrk="1" hangingPunct="1">
              <a:defRPr/>
            </a:pPr>
            <a:endParaRPr lang="it-IT" altLang="it-IT" smtClean="0"/>
          </a:p>
        </p:txBody>
      </p:sp>
      <p:sp>
        <p:nvSpPr>
          <p:cNvPr id="424963" name="Rectangle 3"/>
          <p:cNvSpPr>
            <a:spLocks noGrp="1" noRot="1" noChangeArrowheads="1"/>
          </p:cNvSpPr>
          <p:nvPr>
            <p:ph type="body" idx="1"/>
          </p:nvPr>
        </p:nvSpPr>
        <p:spPr/>
        <p:txBody>
          <a:bodyPr/>
          <a:lstStyle/>
          <a:p>
            <a:pPr eaLnBrk="1" hangingPunct="1">
              <a:defRPr/>
            </a:pPr>
            <a:endParaRPr lang="it-IT" altLang="it-IT" smtClean="0"/>
          </a:p>
        </p:txBody>
      </p:sp>
      <p:pic>
        <p:nvPicPr>
          <p:cNvPr id="18436" name="Picture 5" descr="linciagg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rrowheads="1"/>
          </p:cNvSpPr>
          <p:nvPr>
            <p:ph type="title"/>
          </p:nvPr>
        </p:nvSpPr>
        <p:spPr/>
        <p:txBody>
          <a:bodyPr/>
          <a:lstStyle/>
          <a:p>
            <a:pPr eaLnBrk="1" hangingPunct="1">
              <a:defRPr/>
            </a:pPr>
            <a:endParaRPr lang="it-IT" altLang="it-IT" smtClean="0"/>
          </a:p>
        </p:txBody>
      </p:sp>
      <p:sp>
        <p:nvSpPr>
          <p:cNvPr id="427011" name="Rectangle 3"/>
          <p:cNvSpPr>
            <a:spLocks noGrp="1" noRot="1" noChangeArrowheads="1"/>
          </p:cNvSpPr>
          <p:nvPr>
            <p:ph type="body" idx="1"/>
          </p:nvPr>
        </p:nvSpPr>
        <p:spPr/>
        <p:txBody>
          <a:bodyPr/>
          <a:lstStyle/>
          <a:p>
            <a:pPr eaLnBrk="1" hangingPunct="1">
              <a:defRPr/>
            </a:pPr>
            <a:endParaRPr lang="it-IT" altLang="it-IT" smtClean="0"/>
          </a:p>
        </p:txBody>
      </p:sp>
      <p:pic>
        <p:nvPicPr>
          <p:cNvPr id="19460" name="Picture 5" descr="funera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rrowheads="1"/>
          </p:cNvSpPr>
          <p:nvPr>
            <p:ph type="title"/>
          </p:nvPr>
        </p:nvSpPr>
        <p:spPr>
          <a:xfrm>
            <a:off x="0" y="0"/>
            <a:ext cx="9144000" cy="1371600"/>
          </a:xfrm>
        </p:spPr>
        <p:txBody>
          <a:bodyPr/>
          <a:lstStyle/>
          <a:p>
            <a:pPr eaLnBrk="1" hangingPunct="1">
              <a:defRPr/>
            </a:pPr>
            <a:r>
              <a:rPr lang="it-IT" altLang="it-IT" sz="4000" b="1" smtClean="0">
                <a:solidFill>
                  <a:schemeClr val="tx1"/>
                </a:solidFill>
              </a:rPr>
              <a:t>Criminalità in Europa 1861-1955</a:t>
            </a:r>
          </a:p>
        </p:txBody>
      </p:sp>
      <p:sp>
        <p:nvSpPr>
          <p:cNvPr id="406531" name="Rectangle 3"/>
          <p:cNvSpPr>
            <a:spLocks noGrp="1" noRot="1" noChangeArrowheads="1"/>
          </p:cNvSpPr>
          <p:nvPr>
            <p:ph type="body" idx="1"/>
          </p:nvPr>
        </p:nvSpPr>
        <p:spPr/>
        <p:txBody>
          <a:bodyPr/>
          <a:lstStyle/>
          <a:p>
            <a:pPr eaLnBrk="1" hangingPunct="1">
              <a:defRPr/>
            </a:pPr>
            <a:endParaRPr lang="it-IT" altLang="it-IT" smtClean="0"/>
          </a:p>
        </p:txBody>
      </p:sp>
      <p:pic>
        <p:nvPicPr>
          <p:cNvPr id="20484" name="Picture 5" descr="devianze-2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rrowheads="1"/>
          </p:cNvSpPr>
          <p:nvPr>
            <p:ph type="title"/>
          </p:nvPr>
        </p:nvSpPr>
        <p:spPr>
          <a:xfrm>
            <a:off x="0" y="0"/>
            <a:ext cx="9144000" cy="838200"/>
          </a:xfrm>
        </p:spPr>
        <p:txBody>
          <a:bodyPr/>
          <a:lstStyle/>
          <a:p>
            <a:pPr eaLnBrk="1" hangingPunct="1">
              <a:defRPr/>
            </a:pPr>
            <a:r>
              <a:rPr lang="it-IT" altLang="it-IT" b="1" smtClean="0">
                <a:solidFill>
                  <a:schemeClr val="tx1"/>
                </a:solidFill>
              </a:rPr>
              <a:t>Carcerati USA 1920</a:t>
            </a:r>
          </a:p>
        </p:txBody>
      </p:sp>
      <p:sp>
        <p:nvSpPr>
          <p:cNvPr id="407555" name="Rectangle 3"/>
          <p:cNvSpPr>
            <a:spLocks noGrp="1" noRot="1" noChangeArrowheads="1"/>
          </p:cNvSpPr>
          <p:nvPr>
            <p:ph type="body" idx="1"/>
          </p:nvPr>
        </p:nvSpPr>
        <p:spPr/>
        <p:txBody>
          <a:bodyPr/>
          <a:lstStyle/>
          <a:p>
            <a:pPr eaLnBrk="1" hangingPunct="1">
              <a:defRPr/>
            </a:pPr>
            <a:endParaRPr lang="it-IT" altLang="it-IT" smtClean="0"/>
          </a:p>
        </p:txBody>
      </p:sp>
      <p:pic>
        <p:nvPicPr>
          <p:cNvPr id="21508" name="Picture 7" descr="graficoi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rrowheads="1"/>
          </p:cNvSpPr>
          <p:nvPr>
            <p:ph type="title"/>
          </p:nvPr>
        </p:nvSpPr>
        <p:spPr>
          <a:xfrm>
            <a:off x="0" y="0"/>
            <a:ext cx="9144000" cy="914400"/>
          </a:xfrm>
        </p:spPr>
        <p:txBody>
          <a:bodyPr/>
          <a:lstStyle/>
          <a:p>
            <a:pPr eaLnBrk="1" hangingPunct="1">
              <a:defRPr/>
            </a:pPr>
            <a:r>
              <a:rPr lang="it-IT" altLang="it-IT" sz="4000" b="1" smtClean="0">
                <a:solidFill>
                  <a:schemeClr val="tx1"/>
                </a:solidFill>
              </a:rPr>
              <a:t>1876-1900</a:t>
            </a:r>
          </a:p>
        </p:txBody>
      </p:sp>
      <p:sp>
        <p:nvSpPr>
          <p:cNvPr id="401411" name="Rectangle 3"/>
          <p:cNvSpPr>
            <a:spLocks noGrp="1" noRot="1" noChangeArrowheads="1"/>
          </p:cNvSpPr>
          <p:nvPr>
            <p:ph type="body" idx="1"/>
          </p:nvPr>
        </p:nvSpPr>
        <p:spPr/>
        <p:txBody>
          <a:bodyPr/>
          <a:lstStyle/>
          <a:p>
            <a:pPr eaLnBrk="1" hangingPunct="1">
              <a:defRPr/>
            </a:pPr>
            <a:endParaRPr lang="it-IT" altLang="it-IT" smtClean="0"/>
          </a:p>
        </p:txBody>
      </p:sp>
      <p:pic>
        <p:nvPicPr>
          <p:cNvPr id="4100" name="Picture 5" descr="emig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rrowheads="1"/>
          </p:cNvSpPr>
          <p:nvPr>
            <p:ph type="title"/>
          </p:nvPr>
        </p:nvSpPr>
        <p:spPr>
          <a:xfrm>
            <a:off x="0" y="152400"/>
            <a:ext cx="9144000" cy="1219200"/>
          </a:xfrm>
        </p:spPr>
        <p:txBody>
          <a:bodyPr/>
          <a:lstStyle/>
          <a:p>
            <a:pPr eaLnBrk="1" hangingPunct="1">
              <a:defRPr/>
            </a:pPr>
            <a:r>
              <a:rPr lang="it-IT" altLang="it-IT" sz="4000" b="1" smtClean="0">
                <a:solidFill>
                  <a:schemeClr val="tx1"/>
                </a:solidFill>
              </a:rPr>
              <a:t>USA 1904 Italiani arrestati per omicidio</a:t>
            </a:r>
          </a:p>
        </p:txBody>
      </p:sp>
      <p:sp>
        <p:nvSpPr>
          <p:cNvPr id="408579" name="Rectangle 3"/>
          <p:cNvSpPr>
            <a:spLocks noGrp="1" noRot="1" noChangeArrowheads="1"/>
          </p:cNvSpPr>
          <p:nvPr>
            <p:ph type="body" idx="1"/>
          </p:nvPr>
        </p:nvSpPr>
        <p:spPr/>
        <p:txBody>
          <a:bodyPr/>
          <a:lstStyle/>
          <a:p>
            <a:pPr eaLnBrk="1" hangingPunct="1">
              <a:defRPr/>
            </a:pPr>
            <a:endParaRPr lang="it-IT" altLang="it-IT" smtClean="0"/>
          </a:p>
        </p:txBody>
      </p:sp>
      <p:pic>
        <p:nvPicPr>
          <p:cNvPr id="22532" name="Picture 5" descr="graficoassass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rrowheads="1"/>
          </p:cNvSpPr>
          <p:nvPr>
            <p:ph type="title"/>
          </p:nvPr>
        </p:nvSpPr>
        <p:spPr>
          <a:xfrm>
            <a:off x="0" y="0"/>
            <a:ext cx="9144000" cy="914400"/>
          </a:xfrm>
        </p:spPr>
        <p:txBody>
          <a:bodyPr/>
          <a:lstStyle/>
          <a:p>
            <a:pPr eaLnBrk="1" hangingPunct="1">
              <a:defRPr/>
            </a:pPr>
            <a:r>
              <a:rPr lang="it-IT" altLang="it-IT" b="1" smtClean="0">
                <a:solidFill>
                  <a:schemeClr val="tx1"/>
                </a:solidFill>
              </a:rPr>
              <a:t>Catholics</a:t>
            </a:r>
          </a:p>
        </p:txBody>
      </p:sp>
      <p:sp>
        <p:nvSpPr>
          <p:cNvPr id="429059" name="Rectangle 3"/>
          <p:cNvSpPr>
            <a:spLocks noGrp="1" noRot="1" noChangeArrowheads="1"/>
          </p:cNvSpPr>
          <p:nvPr>
            <p:ph type="body" idx="1"/>
          </p:nvPr>
        </p:nvSpPr>
        <p:spPr>
          <a:xfrm>
            <a:off x="0" y="990600"/>
            <a:ext cx="9144000" cy="5867400"/>
          </a:xfrm>
        </p:spPr>
        <p:txBody>
          <a:bodyPr/>
          <a:lstStyle/>
          <a:p>
            <a:pPr eaLnBrk="1" hangingPunct="1">
              <a:defRPr/>
            </a:pPr>
            <a:r>
              <a:rPr lang="it-IT" altLang="it-IT" b="1" smtClean="0"/>
              <a:t>Some Bishops bewailed fate of poor emigrants exposed to Protestantism or godless materialism</a:t>
            </a:r>
          </a:p>
          <a:p>
            <a:pPr eaLnBrk="1" hangingPunct="1">
              <a:defRPr/>
            </a:pPr>
            <a:r>
              <a:rPr lang="it-IT" altLang="it-IT" b="1" smtClean="0"/>
              <a:t>Catholic welfare among emigrant communities</a:t>
            </a:r>
          </a:p>
          <a:p>
            <a:pPr eaLnBrk="1" hangingPunct="1">
              <a:defRPr/>
            </a:pPr>
            <a:r>
              <a:rPr lang="it-IT" altLang="it-IT" b="1" smtClean="0"/>
              <a:t>Collaboration with local consuls and lay intellectuals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rrowheads="1"/>
          </p:cNvSpPr>
          <p:nvPr>
            <p:ph type="title"/>
          </p:nvPr>
        </p:nvSpPr>
        <p:spPr>
          <a:xfrm>
            <a:off x="0" y="0"/>
            <a:ext cx="9144000" cy="685800"/>
          </a:xfrm>
        </p:spPr>
        <p:txBody>
          <a:bodyPr/>
          <a:lstStyle/>
          <a:p>
            <a:pPr eaLnBrk="1" hangingPunct="1">
              <a:defRPr/>
            </a:pPr>
            <a:r>
              <a:rPr lang="it-IT" altLang="it-IT" sz="4000" b="1" smtClean="0"/>
              <a:t>Socialists</a:t>
            </a:r>
          </a:p>
        </p:txBody>
      </p:sp>
      <p:sp>
        <p:nvSpPr>
          <p:cNvPr id="317443" name="Rectangle 3"/>
          <p:cNvSpPr>
            <a:spLocks noGrp="1" noRot="1" noChangeArrowheads="1"/>
          </p:cNvSpPr>
          <p:nvPr>
            <p:ph type="body" idx="1"/>
          </p:nvPr>
        </p:nvSpPr>
        <p:spPr>
          <a:xfrm>
            <a:off x="0" y="838200"/>
            <a:ext cx="9144000" cy="6019800"/>
          </a:xfrm>
        </p:spPr>
        <p:txBody>
          <a:bodyPr/>
          <a:lstStyle/>
          <a:p>
            <a:pPr eaLnBrk="1" hangingPunct="1">
              <a:defRPr/>
            </a:pPr>
            <a:r>
              <a:rPr lang="it-IT" altLang="it-IT" b="1" smtClean="0"/>
              <a:t>By 1900 socialist chiefs still advised Italian workers abroad to join local unions and forget nationalist particularism</a:t>
            </a:r>
          </a:p>
          <a:p>
            <a:pPr eaLnBrk="1" hangingPunct="1">
              <a:defRPr/>
            </a:pPr>
            <a:r>
              <a:rPr lang="it-IT" altLang="it-IT" b="1" smtClean="0"/>
              <a:t>Togliatti and Gramsci silent about emigration, but general message was “do not emigrate”, in order for workers and peasants to stay unite and fight against bosses</a:t>
            </a:r>
          </a:p>
          <a:p>
            <a:pPr eaLnBrk="1" hangingPunct="1">
              <a:defRPr/>
            </a:pPr>
            <a:r>
              <a:rPr lang="it-IT" altLang="it-IT" b="1" smtClean="0"/>
              <a:t>Left wing has traditionally had limited appeal among Italians abroad</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rrowheads="1"/>
          </p:cNvSpPr>
          <p:nvPr>
            <p:ph type="title"/>
          </p:nvPr>
        </p:nvSpPr>
        <p:spPr>
          <a:xfrm>
            <a:off x="0" y="0"/>
            <a:ext cx="9144000" cy="762000"/>
          </a:xfrm>
        </p:spPr>
        <p:txBody>
          <a:bodyPr/>
          <a:lstStyle/>
          <a:p>
            <a:pPr eaLnBrk="1" hangingPunct="1">
              <a:defRPr/>
            </a:pPr>
            <a:r>
              <a:rPr lang="it-IT" altLang="it-IT" b="1" smtClean="0"/>
              <a:t>Fascism</a:t>
            </a:r>
          </a:p>
        </p:txBody>
      </p:sp>
      <p:sp>
        <p:nvSpPr>
          <p:cNvPr id="325635" name="Rectangle 3"/>
          <p:cNvSpPr>
            <a:spLocks noGrp="1" noRot="1" noChangeArrowheads="1"/>
          </p:cNvSpPr>
          <p:nvPr>
            <p:ph type="body" idx="1"/>
          </p:nvPr>
        </p:nvSpPr>
        <p:spPr>
          <a:xfrm>
            <a:off x="0" y="914400"/>
            <a:ext cx="9144000" cy="5943600"/>
          </a:xfrm>
        </p:spPr>
        <p:txBody>
          <a:bodyPr/>
          <a:lstStyle/>
          <a:p>
            <a:pPr eaLnBrk="1" hangingPunct="1">
              <a:lnSpc>
                <a:spcPct val="80000"/>
              </a:lnSpc>
              <a:defRPr/>
            </a:pPr>
            <a:r>
              <a:rPr lang="it-IT" altLang="it-IT" sz="2800" b="1" smtClean="0"/>
              <a:t>1927: word emigrant abolished</a:t>
            </a:r>
          </a:p>
          <a:p>
            <a:pPr eaLnBrk="1" hangingPunct="1">
              <a:lnSpc>
                <a:spcPct val="80000"/>
              </a:lnSpc>
              <a:defRPr/>
            </a:pPr>
            <a:r>
              <a:rPr lang="it-IT" altLang="it-IT" sz="2800" b="1" smtClean="0"/>
              <a:t>Regime committed to win battle of births and encouraged rapid increase of population</a:t>
            </a:r>
          </a:p>
          <a:p>
            <a:pPr eaLnBrk="1" hangingPunct="1">
              <a:lnSpc>
                <a:spcPct val="80000"/>
              </a:lnSpc>
              <a:defRPr/>
            </a:pPr>
            <a:r>
              <a:rPr lang="it-IT" altLang="it-IT" sz="2800" b="1" smtClean="0"/>
              <a:t>1928: legal restrictions on permament emigration</a:t>
            </a:r>
          </a:p>
          <a:p>
            <a:pPr eaLnBrk="1" hangingPunct="1">
              <a:lnSpc>
                <a:spcPct val="80000"/>
              </a:lnSpc>
              <a:defRPr/>
            </a:pPr>
            <a:r>
              <a:rPr lang="it-IT" altLang="it-IT" sz="2800" b="1" smtClean="0"/>
              <a:t>a) prohibition of stable emigration;</a:t>
            </a:r>
            <a:br>
              <a:rPr lang="it-IT" altLang="it-IT" sz="2800" b="1" smtClean="0"/>
            </a:br>
            <a:r>
              <a:rPr lang="it-IT" altLang="it-IT" sz="2800" b="1" smtClean="0"/>
              <a:t>b) tolerance only for temporary emigration, as profitable for economy</a:t>
            </a:r>
          </a:p>
          <a:p>
            <a:pPr eaLnBrk="1" hangingPunct="1">
              <a:lnSpc>
                <a:spcPct val="80000"/>
              </a:lnSpc>
              <a:defRPr/>
            </a:pPr>
            <a:r>
              <a:rPr lang="it-IT" altLang="it-IT" sz="2800" b="1" smtClean="0"/>
              <a:t>c) qualified emigration of professionals, technicians, and students</a:t>
            </a:r>
          </a:p>
          <a:p>
            <a:pPr eaLnBrk="1" hangingPunct="1">
              <a:lnSpc>
                <a:spcPct val="80000"/>
              </a:lnSpc>
              <a:defRPr/>
            </a:pPr>
            <a:r>
              <a:rPr lang="it-IT" altLang="it-IT" sz="2800" b="1" smtClean="0"/>
              <a:t>d) emigration towards Italian colonies</a:t>
            </a:r>
          </a:p>
          <a:p>
            <a:pPr eaLnBrk="1" hangingPunct="1">
              <a:lnSpc>
                <a:spcPct val="80000"/>
              </a:lnSpc>
              <a:defRPr/>
            </a:pPr>
            <a:r>
              <a:rPr lang="it-IT" altLang="it-IT" sz="2800" b="1" smtClean="0"/>
              <a:t>e) return of emigrants from abroad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rrowheads="1"/>
          </p:cNvSpPr>
          <p:nvPr>
            <p:ph type="title"/>
          </p:nvPr>
        </p:nvSpPr>
        <p:spPr>
          <a:xfrm>
            <a:off x="0" y="0"/>
            <a:ext cx="9144000" cy="762000"/>
          </a:xfrm>
        </p:spPr>
        <p:txBody>
          <a:bodyPr/>
          <a:lstStyle/>
          <a:p>
            <a:pPr eaLnBrk="1" hangingPunct="1">
              <a:defRPr/>
            </a:pPr>
            <a:r>
              <a:rPr lang="it-IT" altLang="it-IT" b="1" smtClean="0"/>
              <a:t>United States Legislation</a:t>
            </a:r>
          </a:p>
        </p:txBody>
      </p:sp>
      <p:sp>
        <p:nvSpPr>
          <p:cNvPr id="329734" name="Rectangle 6"/>
          <p:cNvSpPr>
            <a:spLocks noGrp="1" noRot="1" noChangeArrowheads="1"/>
          </p:cNvSpPr>
          <p:nvPr>
            <p:ph type="body" idx="1"/>
          </p:nvPr>
        </p:nvSpPr>
        <p:spPr>
          <a:xfrm>
            <a:off x="0" y="838200"/>
            <a:ext cx="9144000" cy="6019800"/>
          </a:xfrm>
        </p:spPr>
        <p:txBody>
          <a:bodyPr/>
          <a:lstStyle/>
          <a:p>
            <a:pPr eaLnBrk="1" hangingPunct="1">
              <a:lnSpc>
                <a:spcPct val="80000"/>
              </a:lnSpc>
              <a:defRPr/>
            </a:pPr>
            <a:r>
              <a:rPr lang="it-IT" altLang="it-IT" sz="2000" b="1" smtClean="0"/>
              <a:t>Literacy Act</a:t>
            </a:r>
          </a:p>
          <a:p>
            <a:pPr eaLnBrk="1" hangingPunct="1">
              <a:lnSpc>
                <a:spcPct val="80000"/>
              </a:lnSpc>
              <a:defRPr/>
            </a:pPr>
            <a:r>
              <a:rPr lang="it-IT" altLang="it-IT" sz="2000" b="1" smtClean="0"/>
              <a:t>1917: non admission of illiterates</a:t>
            </a:r>
          </a:p>
          <a:p>
            <a:pPr eaLnBrk="1" hangingPunct="1">
              <a:lnSpc>
                <a:spcPct val="80000"/>
              </a:lnSpc>
              <a:defRPr/>
            </a:pPr>
            <a:r>
              <a:rPr lang="it-IT" altLang="it-IT" sz="2000" b="1" smtClean="0"/>
              <a:t>1921 Quota Act: immigration of only  3% of fellow nationals resident in America in 1910, reduced to 2% of 1890 component in 1924</a:t>
            </a:r>
          </a:p>
          <a:p>
            <a:pPr eaLnBrk="1" hangingPunct="1">
              <a:lnSpc>
                <a:spcPct val="80000"/>
              </a:lnSpc>
              <a:defRPr/>
            </a:pPr>
            <a:r>
              <a:rPr lang="it-IT" altLang="it-IT" sz="2000" b="1" smtClean="0"/>
              <a:t>Italian emigration obliged to deviate towards France, Argentina, Brazil, Australia…</a:t>
            </a:r>
          </a:p>
          <a:p>
            <a:pPr eaLnBrk="1" hangingPunct="1">
              <a:lnSpc>
                <a:spcPct val="80000"/>
              </a:lnSpc>
              <a:defRPr/>
            </a:pPr>
            <a:r>
              <a:rPr lang="it-IT" altLang="it-IT" sz="2000" b="1" smtClean="0"/>
              <a:t>Mussolini 1922: "Se ci si desse la possibilità di mandare in America un centomila dei nostri sobri ed operosi emigranti, io credo che ne trarrebbe vantaggio tanto gli Stati Uniti quanto l'Italia" - no answer from American Administration </a:t>
            </a:r>
          </a:p>
          <a:p>
            <a:pPr eaLnBrk="1" hangingPunct="1">
              <a:lnSpc>
                <a:spcPct val="80000"/>
              </a:lnSpc>
              <a:defRPr/>
            </a:pPr>
            <a:r>
              <a:rPr lang="it-IT" altLang="it-IT" sz="2000" b="1" smtClean="0"/>
              <a:t>Mussolini, May 24, 1924: "Noi non vogliamo mandare negli Stati Uniti la nostra gente ammalata, pazza o pericolosa. Noi pensiamo agli italiani sani quando discutiamo di immigrazione col vostro paese" </a:t>
            </a:r>
          </a:p>
          <a:p>
            <a:pPr eaLnBrk="1" hangingPunct="1">
              <a:lnSpc>
                <a:spcPct val="80000"/>
              </a:lnSpc>
              <a:defRPr/>
            </a:pPr>
            <a:r>
              <a:rPr lang="it-IT" altLang="it-IT" sz="2000" b="1" smtClean="0"/>
              <a:t>Mussolini Nov 15, 1924: "Siamo oggi stati colpiti rudemente dall'Immigration Bill. Non basta dire da parte dei popoli che sono arrivati: "stiamo tranquilli", perché se noi non sappiamo dove mandare il nostro dippiù di umanità, se non sappiamo dove trovare le materie prime che ci devono far vivere all'interno, questa è una pace di aguzzini"</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rrowheads="1"/>
          </p:cNvSpPr>
          <p:nvPr>
            <p:ph type="title"/>
          </p:nvPr>
        </p:nvSpPr>
        <p:spPr>
          <a:xfrm>
            <a:off x="0" y="0"/>
            <a:ext cx="9144000" cy="609600"/>
          </a:xfrm>
        </p:spPr>
        <p:txBody>
          <a:bodyPr/>
          <a:lstStyle/>
          <a:p>
            <a:pPr eaLnBrk="1" hangingPunct="1">
              <a:defRPr/>
            </a:pPr>
            <a:r>
              <a:rPr lang="it-IT" altLang="it-IT" sz="3600" b="1" smtClean="0"/>
              <a:t>Fuoriusciti</a:t>
            </a:r>
          </a:p>
        </p:txBody>
      </p:sp>
      <p:sp>
        <p:nvSpPr>
          <p:cNvPr id="331779" name="Rectangle 3"/>
          <p:cNvSpPr>
            <a:spLocks noGrp="1" noRot="1" noChangeArrowheads="1"/>
          </p:cNvSpPr>
          <p:nvPr>
            <p:ph type="body" idx="1"/>
          </p:nvPr>
        </p:nvSpPr>
        <p:spPr>
          <a:xfrm>
            <a:off x="0" y="762000"/>
            <a:ext cx="9144000" cy="6096000"/>
          </a:xfrm>
        </p:spPr>
        <p:txBody>
          <a:bodyPr/>
          <a:lstStyle/>
          <a:p>
            <a:pPr marL="609600" indent="-609600" eaLnBrk="1" hangingPunct="1">
              <a:lnSpc>
                <a:spcPct val="80000"/>
              </a:lnSpc>
              <a:defRPr/>
            </a:pPr>
            <a:r>
              <a:rPr lang="it-IT" altLang="it-IT" sz="2400" b="1" smtClean="0"/>
              <a:t>They launched political movements – Giustizia and Libertà</a:t>
            </a:r>
          </a:p>
          <a:p>
            <a:pPr marL="609600" indent="-609600" eaLnBrk="1" hangingPunct="1">
              <a:lnSpc>
                <a:spcPct val="80000"/>
              </a:lnSpc>
              <a:defRPr/>
            </a:pPr>
            <a:r>
              <a:rPr lang="it-IT" altLang="it-IT" sz="2400" b="1" smtClean="0"/>
              <a:t>They negotiated among themselves  to found anti-Fascist popular Front</a:t>
            </a:r>
          </a:p>
          <a:p>
            <a:pPr marL="609600" indent="-609600" eaLnBrk="1" hangingPunct="1">
              <a:lnSpc>
                <a:spcPct val="80000"/>
              </a:lnSpc>
              <a:defRPr/>
            </a:pPr>
            <a:r>
              <a:rPr lang="it-IT" altLang="it-IT" sz="2400" b="1" smtClean="0"/>
              <a:t>Except from communists, they lacked genuine popular base</a:t>
            </a:r>
          </a:p>
          <a:p>
            <a:pPr marL="609600" indent="-609600" eaLnBrk="1" hangingPunct="1">
              <a:lnSpc>
                <a:spcPct val="80000"/>
              </a:lnSpc>
              <a:defRPr/>
            </a:pPr>
            <a:r>
              <a:rPr lang="it-IT" altLang="it-IT" sz="2400" b="1" smtClean="0"/>
              <a:t>WW2 gave them chance to end irrelevance and leave their exile – F. Parri 1945</a:t>
            </a:r>
          </a:p>
          <a:p>
            <a:pPr marL="609600" indent="-609600" eaLnBrk="1" hangingPunct="1">
              <a:lnSpc>
                <a:spcPct val="80000"/>
              </a:lnSpc>
              <a:defRPr/>
            </a:pPr>
            <a:r>
              <a:rPr lang="it-IT" altLang="it-IT" sz="2400" b="1" smtClean="0"/>
              <a:t>Despite this, emigrants abroad had been little affected by anti-Fascist intellectuals</a:t>
            </a:r>
          </a:p>
          <a:p>
            <a:pPr marL="609600" indent="-609600" eaLnBrk="1" hangingPunct="1">
              <a:lnSpc>
                <a:spcPct val="80000"/>
              </a:lnSpc>
              <a:defRPr/>
            </a:pPr>
            <a:r>
              <a:rPr lang="it-IT" altLang="it-IT" sz="2400" b="1" smtClean="0"/>
              <a:t>Emigration began again soon after war</a:t>
            </a:r>
          </a:p>
          <a:p>
            <a:pPr marL="609600" indent="-609600" eaLnBrk="1" hangingPunct="1">
              <a:lnSpc>
                <a:spcPct val="80000"/>
              </a:lnSpc>
              <a:defRPr/>
            </a:pPr>
            <a:r>
              <a:rPr lang="it-IT" altLang="it-IT" sz="2400" b="1" smtClean="0"/>
              <a:t>Alcide De Gasperi – best solution for poor Italians is to learn a language and go abroad</a:t>
            </a:r>
          </a:p>
          <a:p>
            <a:pPr marL="609600" indent="-609600" eaLnBrk="1" hangingPunct="1">
              <a:lnSpc>
                <a:spcPct val="80000"/>
              </a:lnSpc>
              <a:defRPr/>
            </a:pPr>
            <a:r>
              <a:rPr lang="it-IT" altLang="it-IT" sz="2400" b="1" smtClean="0"/>
              <a:t>M. Rumor – emigration as a process able to safeguard domestic balance against pressure of masses</a:t>
            </a:r>
          </a:p>
          <a:p>
            <a:pPr marL="609600" indent="-609600" eaLnBrk="1" hangingPunct="1">
              <a:lnSpc>
                <a:spcPct val="80000"/>
              </a:lnSpc>
              <a:defRPr/>
            </a:pPr>
            <a:r>
              <a:rPr lang="it-IT" altLang="it-IT" sz="2400" b="1" smtClean="0"/>
              <a:t>Emigration as necessary tonic for social problems </a:t>
            </a:r>
          </a:p>
          <a:p>
            <a:pPr marL="609600" indent="-609600" eaLnBrk="1" hangingPunct="1">
              <a:lnSpc>
                <a:spcPct val="80000"/>
              </a:lnSpc>
              <a:defRPr/>
            </a:pPr>
            <a:r>
              <a:rPr lang="it-IT" altLang="it-IT" sz="2400" b="1" smtClean="0"/>
              <a:t>Nationalists and neo-Fascists: change of regime did not alter national interests; unfair to lose colonies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rrowheads="1"/>
          </p:cNvSpPr>
          <p:nvPr>
            <p:ph type="title"/>
          </p:nvPr>
        </p:nvSpPr>
        <p:spPr>
          <a:xfrm>
            <a:off x="0" y="0"/>
            <a:ext cx="9144000" cy="914400"/>
          </a:xfrm>
        </p:spPr>
        <p:txBody>
          <a:bodyPr/>
          <a:lstStyle/>
          <a:p>
            <a:pPr eaLnBrk="1" hangingPunct="1">
              <a:defRPr/>
            </a:pPr>
            <a:r>
              <a:rPr lang="it-IT" altLang="it-IT" b="1" smtClean="0">
                <a:solidFill>
                  <a:schemeClr val="tx1"/>
                </a:solidFill>
              </a:rPr>
              <a:t>Destinations</a:t>
            </a:r>
          </a:p>
        </p:txBody>
      </p:sp>
      <p:sp>
        <p:nvSpPr>
          <p:cNvPr id="336899" name="Rectangle 3"/>
          <p:cNvSpPr>
            <a:spLocks noGrp="1" noRot="1" noChangeArrowheads="1"/>
          </p:cNvSpPr>
          <p:nvPr>
            <p:ph type="body" idx="1"/>
          </p:nvPr>
        </p:nvSpPr>
        <p:spPr>
          <a:xfrm>
            <a:off x="0" y="1066800"/>
            <a:ext cx="9144000" cy="5791200"/>
          </a:xfrm>
        </p:spPr>
        <p:txBody>
          <a:bodyPr/>
          <a:lstStyle/>
          <a:p>
            <a:pPr eaLnBrk="1" hangingPunct="1">
              <a:lnSpc>
                <a:spcPct val="90000"/>
              </a:lnSpc>
              <a:defRPr/>
            </a:pPr>
            <a:r>
              <a:rPr lang="it-IT" altLang="it-IT" sz="2800" b="1" smtClean="0"/>
              <a:t>Massive presence in Argentina</a:t>
            </a:r>
          </a:p>
          <a:p>
            <a:pPr eaLnBrk="1" hangingPunct="1">
              <a:lnSpc>
                <a:spcPct val="90000"/>
              </a:lnSpc>
              <a:defRPr/>
            </a:pPr>
            <a:r>
              <a:rPr lang="it-IT" altLang="it-IT" sz="2800" b="1" smtClean="0"/>
              <a:t>81% of workforce</a:t>
            </a:r>
          </a:p>
          <a:p>
            <a:pPr eaLnBrk="1" hangingPunct="1">
              <a:lnSpc>
                <a:spcPct val="90000"/>
              </a:lnSpc>
              <a:defRPr/>
            </a:pPr>
            <a:r>
              <a:rPr lang="it-IT" altLang="it-IT" sz="2800" b="1" smtClean="0"/>
              <a:t>One third of urban population of Buenos Aires</a:t>
            </a:r>
          </a:p>
          <a:p>
            <a:pPr eaLnBrk="1" hangingPunct="1">
              <a:lnSpc>
                <a:spcPct val="90000"/>
              </a:lnSpc>
              <a:defRPr/>
            </a:pPr>
            <a:r>
              <a:rPr lang="it-IT" altLang="it-IT" sz="2800" b="1" smtClean="0"/>
              <a:t>Massive contribution to music, literature, arts, science, politics, military…</a:t>
            </a:r>
          </a:p>
          <a:p>
            <a:pPr eaLnBrk="1" hangingPunct="1">
              <a:lnSpc>
                <a:spcPct val="90000"/>
              </a:lnSpc>
              <a:defRPr/>
            </a:pPr>
            <a:r>
              <a:rPr lang="it-IT" altLang="it-IT" sz="2800" b="1" smtClean="0"/>
              <a:t>In S. America, Italians were appreciated as workers, but were aristocracy of labour</a:t>
            </a:r>
          </a:p>
          <a:p>
            <a:pPr eaLnBrk="1" hangingPunct="1">
              <a:lnSpc>
                <a:spcPct val="90000"/>
              </a:lnSpc>
              <a:defRPr/>
            </a:pPr>
            <a:r>
              <a:rPr lang="it-IT" altLang="it-IT" sz="2800" b="1" smtClean="0"/>
              <a:t>1914: argentinisation of immigrants to be accelerated</a:t>
            </a:r>
          </a:p>
          <a:p>
            <a:pPr eaLnBrk="1" hangingPunct="1">
              <a:lnSpc>
                <a:spcPct val="90000"/>
              </a:lnSpc>
              <a:defRPr/>
            </a:pPr>
            <a:r>
              <a:rPr lang="it-IT" altLang="it-IT" sz="2800" b="1" smtClean="0"/>
              <a:t>Italianità remained a nebulous matter, except where subsidy encouraged its disclosure</a:t>
            </a:r>
          </a:p>
          <a:p>
            <a:pPr eaLnBrk="1" hangingPunct="1">
              <a:lnSpc>
                <a:spcPct val="90000"/>
              </a:lnSpc>
              <a:defRPr/>
            </a:pPr>
            <a:r>
              <a:rPr lang="it-IT" altLang="it-IT" sz="2800" b="1" smtClean="0"/>
              <a:t>Latin, but not so Italian</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rrowheads="1"/>
          </p:cNvSpPr>
          <p:nvPr>
            <p:ph type="title"/>
          </p:nvPr>
        </p:nvSpPr>
        <p:spPr/>
        <p:txBody>
          <a:bodyPr/>
          <a:lstStyle/>
          <a:p>
            <a:pPr eaLnBrk="1" hangingPunct="1">
              <a:defRPr/>
            </a:pPr>
            <a:endParaRPr lang="it-IT" altLang="it-IT" smtClean="0"/>
          </a:p>
        </p:txBody>
      </p:sp>
      <p:sp>
        <p:nvSpPr>
          <p:cNvPr id="433155" name="Rectangle 3"/>
          <p:cNvSpPr>
            <a:spLocks noGrp="1" noRot="1" noChangeArrowheads="1"/>
          </p:cNvSpPr>
          <p:nvPr>
            <p:ph type="body" idx="1"/>
          </p:nvPr>
        </p:nvSpPr>
        <p:spPr/>
        <p:txBody>
          <a:bodyPr/>
          <a:lstStyle/>
          <a:p>
            <a:pPr eaLnBrk="1" hangingPunct="1">
              <a:defRPr/>
            </a:pPr>
            <a:endParaRPr lang="it-IT" altLang="it-IT" smtClean="0"/>
          </a:p>
        </p:txBody>
      </p:sp>
      <p:pic>
        <p:nvPicPr>
          <p:cNvPr id="29700" name="Picture 5" descr="300px-Europeans_in_Argentina_%28191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rrowheads="1"/>
          </p:cNvSpPr>
          <p:nvPr>
            <p:ph type="title"/>
          </p:nvPr>
        </p:nvSpPr>
        <p:spPr/>
        <p:txBody>
          <a:bodyPr/>
          <a:lstStyle/>
          <a:p>
            <a:pPr eaLnBrk="1" hangingPunct="1">
              <a:defRPr/>
            </a:pPr>
            <a:endParaRPr lang="it-IT" altLang="it-IT" smtClean="0"/>
          </a:p>
        </p:txBody>
      </p:sp>
      <p:sp>
        <p:nvSpPr>
          <p:cNvPr id="400387" name="Rectangle 3"/>
          <p:cNvSpPr>
            <a:spLocks noGrp="1" noRot="1" noChangeArrowheads="1"/>
          </p:cNvSpPr>
          <p:nvPr>
            <p:ph type="body" idx="1"/>
          </p:nvPr>
        </p:nvSpPr>
        <p:spPr/>
        <p:txBody>
          <a:bodyPr/>
          <a:lstStyle/>
          <a:p>
            <a:pPr eaLnBrk="1" hangingPunct="1">
              <a:defRPr/>
            </a:pPr>
            <a:endParaRPr lang="it-IT" altLang="it-IT" smtClean="0"/>
          </a:p>
        </p:txBody>
      </p:sp>
      <p:pic>
        <p:nvPicPr>
          <p:cNvPr id="30724" name="Picture 4" descr="graf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a:xfrm>
            <a:off x="0" y="0"/>
            <a:ext cx="8842375" cy="685800"/>
          </a:xfrm>
        </p:spPr>
        <p:txBody>
          <a:bodyPr/>
          <a:lstStyle/>
          <a:p>
            <a:pPr eaLnBrk="1" hangingPunct="1">
              <a:defRPr/>
            </a:pPr>
            <a:r>
              <a:rPr lang="it-IT" altLang="it-IT" sz="3600" b="1" smtClean="0"/>
              <a:t>Destinations</a:t>
            </a:r>
          </a:p>
        </p:txBody>
      </p:sp>
      <p:sp>
        <p:nvSpPr>
          <p:cNvPr id="338947" name="Rectangle 3"/>
          <p:cNvSpPr>
            <a:spLocks noGrp="1" noRot="1" noChangeArrowheads="1"/>
          </p:cNvSpPr>
          <p:nvPr>
            <p:ph type="body" idx="1"/>
          </p:nvPr>
        </p:nvSpPr>
        <p:spPr>
          <a:xfrm>
            <a:off x="0" y="685800"/>
            <a:ext cx="9144000" cy="6172200"/>
          </a:xfrm>
        </p:spPr>
        <p:txBody>
          <a:bodyPr/>
          <a:lstStyle/>
          <a:p>
            <a:pPr eaLnBrk="1" hangingPunct="1">
              <a:lnSpc>
                <a:spcPct val="80000"/>
              </a:lnSpc>
              <a:defRPr/>
            </a:pPr>
            <a:r>
              <a:rPr lang="it-IT" altLang="it-IT" sz="2000" b="1" smtClean="0"/>
              <a:t>Britain</a:t>
            </a:r>
          </a:p>
          <a:p>
            <a:pPr eaLnBrk="1" hangingPunct="1">
              <a:lnSpc>
                <a:spcPct val="80000"/>
              </a:lnSpc>
              <a:defRPr/>
            </a:pPr>
            <a:r>
              <a:rPr lang="it-IT" altLang="it-IT" sz="2000" b="1" smtClean="0"/>
              <a:t>By the 1870s the main regional origins of Italian emigration to Britain were the valleys of Parma in the north, and the Liri valley, half way between Rome and Naples. </a:t>
            </a:r>
          </a:p>
          <a:p>
            <a:pPr eaLnBrk="1" hangingPunct="1">
              <a:lnSpc>
                <a:spcPct val="80000"/>
              </a:lnSpc>
              <a:defRPr/>
            </a:pPr>
            <a:r>
              <a:rPr lang="it-IT" altLang="it-IT" sz="2000" b="1" smtClean="0"/>
              <a:t>The people from Parma were predominantely organ grinders, while the Neapolitans from the Liri valley (now under Lazio) made ice cream...... </a:t>
            </a:r>
          </a:p>
          <a:p>
            <a:pPr eaLnBrk="1" hangingPunct="1">
              <a:lnSpc>
                <a:spcPct val="80000"/>
              </a:lnSpc>
              <a:defRPr/>
            </a:pPr>
            <a:r>
              <a:rPr lang="it-IT" altLang="it-IT" sz="2000" b="1" smtClean="0"/>
              <a:t>After this date all itinerant employment crossed regional demarcations....</a:t>
            </a:r>
          </a:p>
          <a:p>
            <a:pPr eaLnBrk="1" hangingPunct="1">
              <a:lnSpc>
                <a:spcPct val="80000"/>
              </a:lnSpc>
              <a:defRPr/>
            </a:pPr>
            <a:r>
              <a:rPr lang="it-IT" altLang="it-IT" sz="2000" b="1" smtClean="0"/>
              <a:t>But the announcement to side with Germany in 1940 had a devastating effect. By order of parliament all aliens were to be interned. Some had married British women and even taken British citizenship.</a:t>
            </a:r>
          </a:p>
          <a:p>
            <a:pPr eaLnBrk="1" hangingPunct="1">
              <a:lnSpc>
                <a:spcPct val="80000"/>
              </a:lnSpc>
              <a:defRPr/>
            </a:pPr>
            <a:r>
              <a:rPr lang="it-IT" altLang="it-IT" sz="2000" b="1" smtClean="0"/>
              <a:t>The Italians were now seen as a national security threat. All Italian men between the ages of 17 and 60 were arrested. They were transported to camps across the country.</a:t>
            </a:r>
          </a:p>
          <a:p>
            <a:pPr eaLnBrk="1" hangingPunct="1">
              <a:lnSpc>
                <a:spcPct val="80000"/>
              </a:lnSpc>
              <a:defRPr/>
            </a:pPr>
            <a:r>
              <a:rPr lang="it-IT" altLang="it-IT" sz="2000" b="1" smtClean="0"/>
              <a:t>In the 1950s Italian immigration started again. It was made mainly of southern Italians. But in the 1960s it tapered off and practically stopped in the 1970s. </a:t>
            </a:r>
          </a:p>
          <a:p>
            <a:pPr eaLnBrk="1" hangingPunct="1">
              <a:lnSpc>
                <a:spcPct val="80000"/>
              </a:lnSpc>
              <a:defRPr/>
            </a:pPr>
            <a:r>
              <a:rPr lang="it-IT" altLang="it-IT" sz="2000" b="1" smtClean="0"/>
              <a:t>Now London hosts around 400,000 Italians</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rrowheads="1"/>
          </p:cNvSpPr>
          <p:nvPr>
            <p:ph type="title"/>
          </p:nvPr>
        </p:nvSpPr>
        <p:spPr>
          <a:xfrm>
            <a:off x="0" y="0"/>
            <a:ext cx="9144000" cy="914400"/>
          </a:xfrm>
        </p:spPr>
        <p:txBody>
          <a:bodyPr/>
          <a:lstStyle/>
          <a:p>
            <a:pPr eaLnBrk="1" hangingPunct="1">
              <a:defRPr/>
            </a:pPr>
            <a:r>
              <a:rPr lang="it-IT" altLang="it-IT" b="1" smtClean="0">
                <a:solidFill>
                  <a:schemeClr val="tx1"/>
                </a:solidFill>
              </a:rPr>
              <a:t>1901-1915</a:t>
            </a:r>
          </a:p>
        </p:txBody>
      </p:sp>
      <p:sp>
        <p:nvSpPr>
          <p:cNvPr id="402435" name="Rectangle 3"/>
          <p:cNvSpPr>
            <a:spLocks noGrp="1" noRot="1" noChangeArrowheads="1"/>
          </p:cNvSpPr>
          <p:nvPr>
            <p:ph type="body" idx="1"/>
          </p:nvPr>
        </p:nvSpPr>
        <p:spPr/>
        <p:txBody>
          <a:bodyPr/>
          <a:lstStyle/>
          <a:p>
            <a:pPr eaLnBrk="1" hangingPunct="1">
              <a:defRPr/>
            </a:pPr>
            <a:endParaRPr lang="it-IT" altLang="it-IT" smtClean="0"/>
          </a:p>
        </p:txBody>
      </p:sp>
      <p:pic>
        <p:nvPicPr>
          <p:cNvPr id="5124" name="Picture 5" descr="emig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rrowheads="1"/>
          </p:cNvSpPr>
          <p:nvPr>
            <p:ph type="title"/>
          </p:nvPr>
        </p:nvSpPr>
        <p:spPr>
          <a:xfrm>
            <a:off x="0" y="0"/>
            <a:ext cx="9144000" cy="609600"/>
          </a:xfrm>
        </p:spPr>
        <p:txBody>
          <a:bodyPr/>
          <a:lstStyle/>
          <a:p>
            <a:pPr eaLnBrk="1" hangingPunct="1">
              <a:defRPr/>
            </a:pPr>
            <a:r>
              <a:rPr lang="it-IT" altLang="it-IT" sz="4000" b="1" smtClean="0"/>
              <a:t>Destinations</a:t>
            </a:r>
          </a:p>
        </p:txBody>
      </p:sp>
      <p:sp>
        <p:nvSpPr>
          <p:cNvPr id="340995" name="Rectangle 3"/>
          <p:cNvSpPr>
            <a:spLocks noGrp="1" noRot="1" noChangeArrowheads="1"/>
          </p:cNvSpPr>
          <p:nvPr>
            <p:ph type="body" idx="1"/>
          </p:nvPr>
        </p:nvSpPr>
        <p:spPr>
          <a:xfrm>
            <a:off x="0" y="685800"/>
            <a:ext cx="9144000" cy="6172200"/>
          </a:xfrm>
        </p:spPr>
        <p:txBody>
          <a:bodyPr/>
          <a:lstStyle/>
          <a:p>
            <a:pPr eaLnBrk="1" hangingPunct="1">
              <a:lnSpc>
                <a:spcPct val="80000"/>
              </a:lnSpc>
              <a:defRPr/>
            </a:pPr>
            <a:r>
              <a:rPr lang="it-IT" altLang="it-IT" sz="2800" b="1" smtClean="0"/>
              <a:t>USA</a:t>
            </a:r>
          </a:p>
          <a:p>
            <a:pPr eaLnBrk="1" hangingPunct="1">
              <a:lnSpc>
                <a:spcPct val="80000"/>
              </a:lnSpc>
              <a:defRPr/>
            </a:pPr>
            <a:r>
              <a:rPr lang="it-IT" altLang="it-IT" sz="2800" b="1" smtClean="0"/>
              <a:t>The early arrivals were scattered throughout the country, with the largest concentration in the northeast. It was there that recognition of their common Italian roots and culture was the greatest. </a:t>
            </a:r>
          </a:p>
          <a:p>
            <a:pPr eaLnBrk="1" hangingPunct="1">
              <a:lnSpc>
                <a:spcPct val="80000"/>
              </a:lnSpc>
              <a:defRPr/>
            </a:pPr>
            <a:r>
              <a:rPr lang="it-IT" altLang="it-IT" sz="2800" b="1" smtClean="0"/>
              <a:t>The first Columbus Day celebration was organized by Italian Americans in San Francisco in 1869. Italian American involvement in politics was already underway</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rrowheads="1"/>
          </p:cNvSpPr>
          <p:nvPr>
            <p:ph type="title"/>
          </p:nvPr>
        </p:nvSpPr>
        <p:spPr>
          <a:xfrm>
            <a:off x="0" y="0"/>
            <a:ext cx="9144000" cy="533400"/>
          </a:xfrm>
        </p:spPr>
        <p:txBody>
          <a:bodyPr/>
          <a:lstStyle/>
          <a:p>
            <a:pPr eaLnBrk="1" hangingPunct="1">
              <a:defRPr/>
            </a:pPr>
            <a:r>
              <a:rPr lang="it-IT" altLang="it-IT" sz="3600" b="1" smtClean="0"/>
              <a:t>Destination USA (1880-1914)</a:t>
            </a:r>
          </a:p>
        </p:txBody>
      </p:sp>
      <p:sp>
        <p:nvSpPr>
          <p:cNvPr id="343043" name="Rectangle 3"/>
          <p:cNvSpPr>
            <a:spLocks noGrp="1" noRot="1" noChangeArrowheads="1"/>
          </p:cNvSpPr>
          <p:nvPr>
            <p:ph type="body" idx="1"/>
          </p:nvPr>
        </p:nvSpPr>
        <p:spPr>
          <a:xfrm>
            <a:off x="0" y="838200"/>
            <a:ext cx="9144000" cy="6019800"/>
          </a:xfrm>
        </p:spPr>
        <p:txBody>
          <a:bodyPr/>
          <a:lstStyle/>
          <a:p>
            <a:pPr eaLnBrk="1" hangingPunct="1">
              <a:lnSpc>
                <a:spcPct val="80000"/>
              </a:lnSpc>
              <a:defRPr/>
            </a:pPr>
            <a:r>
              <a:rPr lang="it-IT" altLang="it-IT" sz="2100" b="1" smtClean="0"/>
              <a:t>Italian unification in 1861 caused economic conditions to considerably worsen for many in southern Italy. A number of major contributing factors were responsible for the large exodus from southern Italy and Sicily after unification, including: political and social unrest; the government’s allocation of many of its resources to the industrialization of the North; inequitable tax burden on the South; tariffs on the products of the South; soil exhaustion and erosion; and military conscription lasting seven years.</a:t>
            </a:r>
          </a:p>
          <a:p>
            <a:pPr eaLnBrk="1" hangingPunct="1">
              <a:lnSpc>
                <a:spcPct val="80000"/>
              </a:lnSpc>
              <a:defRPr/>
            </a:pPr>
            <a:r>
              <a:rPr lang="it-IT" altLang="it-IT" sz="2100" b="1" smtClean="0"/>
              <a:t>From 1880 to 1920, an estimated 4 million Italian immigrants arrived in the United States. Once in America, the immigrants faced great challenges. Often with no knowledge of the English language and with little formal education, many of the immigrants were compelled to accept low-wage manual-labor jobs</a:t>
            </a:r>
          </a:p>
          <a:p>
            <a:pPr eaLnBrk="1" hangingPunct="1">
              <a:lnSpc>
                <a:spcPct val="80000"/>
              </a:lnSpc>
              <a:defRPr/>
            </a:pPr>
            <a:r>
              <a:rPr lang="it-IT" altLang="it-IT" sz="2100" b="1" smtClean="0"/>
              <a:t>About a third of the immigrants, so-called "birds of passage", intended to stay in the United States for only a limited time, followed by a return to Italy with enough in savings to re-establish themselves </a:t>
            </a:r>
          </a:p>
          <a:p>
            <a:pPr eaLnBrk="1" hangingPunct="1">
              <a:lnSpc>
                <a:spcPct val="80000"/>
              </a:lnSpc>
              <a:defRPr/>
            </a:pPr>
            <a:r>
              <a:rPr lang="it-IT" altLang="it-IT" sz="2100" b="1" smtClean="0"/>
              <a:t>In time, the Italian immigrants and their descendants adjusted to life in their adopted country, and began making contributions to mainstream American life and culture.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rrowheads="1"/>
          </p:cNvSpPr>
          <p:nvPr>
            <p:ph type="title"/>
          </p:nvPr>
        </p:nvSpPr>
        <p:spPr>
          <a:xfrm>
            <a:off x="0" y="0"/>
            <a:ext cx="9144000" cy="1371600"/>
          </a:xfrm>
        </p:spPr>
        <p:txBody>
          <a:bodyPr/>
          <a:lstStyle/>
          <a:p>
            <a:pPr eaLnBrk="1" hangingPunct="1">
              <a:defRPr/>
            </a:pPr>
            <a:r>
              <a:rPr lang="it-IT" altLang="it-IT" sz="3200" b="1" smtClean="0">
                <a:solidFill>
                  <a:schemeClr val="tx1"/>
                </a:solidFill>
              </a:rPr>
              <a:t>Destination USA: World War I and the Interwar period</a:t>
            </a:r>
          </a:p>
        </p:txBody>
      </p:sp>
      <p:sp>
        <p:nvSpPr>
          <p:cNvPr id="434179" name="Rectangle 3"/>
          <p:cNvSpPr>
            <a:spLocks noGrp="1" noRot="1" noChangeArrowheads="1"/>
          </p:cNvSpPr>
          <p:nvPr>
            <p:ph type="body" idx="1"/>
          </p:nvPr>
        </p:nvSpPr>
        <p:spPr>
          <a:xfrm>
            <a:off x="0" y="1295400"/>
            <a:ext cx="9144000" cy="5562600"/>
          </a:xfrm>
        </p:spPr>
        <p:txBody>
          <a:bodyPr/>
          <a:lstStyle/>
          <a:p>
            <a:pPr eaLnBrk="1" hangingPunct="1">
              <a:lnSpc>
                <a:spcPct val="80000"/>
              </a:lnSpc>
              <a:defRPr/>
            </a:pPr>
            <a:endParaRPr lang="it-IT" altLang="it-IT" sz="800" b="1" smtClean="0"/>
          </a:p>
          <a:p>
            <a:pPr eaLnBrk="1" hangingPunct="1">
              <a:lnSpc>
                <a:spcPct val="80000"/>
              </a:lnSpc>
              <a:defRPr/>
            </a:pPr>
            <a:r>
              <a:rPr lang="it-IT" altLang="it-IT" sz="2000" b="1" smtClean="0"/>
              <a:t>By 1920, the Little Italies had stabilized and grown considerably more prosperous as workers were able to obtain higher-paying jobs. English was now the language most commonly heard on the streets of the Little Italies</a:t>
            </a:r>
          </a:p>
          <a:p>
            <a:pPr eaLnBrk="1" hangingPunct="1">
              <a:lnSpc>
                <a:spcPct val="80000"/>
              </a:lnSpc>
              <a:defRPr/>
            </a:pPr>
            <a:r>
              <a:rPr lang="it-IT" altLang="it-IT" sz="2000" b="1" smtClean="0"/>
              <a:t>The Italian American community wholeheartedly supported the war effort</a:t>
            </a:r>
          </a:p>
          <a:p>
            <a:pPr eaLnBrk="1" hangingPunct="1">
              <a:lnSpc>
                <a:spcPct val="80000"/>
              </a:lnSpc>
              <a:defRPr/>
            </a:pPr>
            <a:r>
              <a:rPr lang="it-IT" altLang="it-IT" sz="2000" b="1" smtClean="0"/>
              <a:t>In the post-war years, jobs as policemen, firemen and civil servants became available to Italian Americans; while others found employment as plumbers, electricians, mechanics and carpenters. Women found jobs as civil servants, secretaries, dressmakers, and clerks </a:t>
            </a:r>
          </a:p>
          <a:p>
            <a:pPr eaLnBrk="1" hangingPunct="1">
              <a:lnSpc>
                <a:spcPct val="80000"/>
              </a:lnSpc>
              <a:defRPr/>
            </a:pPr>
            <a:r>
              <a:rPr lang="it-IT" altLang="it-IT" sz="2000" b="1" smtClean="0"/>
              <a:t>Italian Americans of the post-war years contributed significantly to American life and culture. </a:t>
            </a:r>
          </a:p>
          <a:p>
            <a:pPr eaLnBrk="1" hangingPunct="1">
              <a:lnSpc>
                <a:spcPct val="80000"/>
              </a:lnSpc>
              <a:defRPr/>
            </a:pPr>
            <a:r>
              <a:rPr lang="it-IT" altLang="it-IT" sz="2000" b="1" smtClean="0"/>
              <a:t>In business, Italian Americans were the nation's chief supplier of fresh fruits and vegetables</a:t>
            </a:r>
          </a:p>
          <a:p>
            <a:pPr eaLnBrk="1" hangingPunct="1">
              <a:lnSpc>
                <a:spcPct val="80000"/>
              </a:lnSpc>
              <a:defRPr/>
            </a:pPr>
            <a:r>
              <a:rPr lang="it-IT" altLang="it-IT" sz="2000" b="1" smtClean="0"/>
              <a:t>Also in California, Italian Americans were leading growers of grapes, and producers of wine</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rrowheads="1"/>
          </p:cNvSpPr>
          <p:nvPr>
            <p:ph type="title"/>
          </p:nvPr>
        </p:nvSpPr>
        <p:spPr>
          <a:xfrm>
            <a:off x="0" y="0"/>
            <a:ext cx="9144000" cy="1371600"/>
          </a:xfrm>
        </p:spPr>
        <p:txBody>
          <a:bodyPr/>
          <a:lstStyle/>
          <a:p>
            <a:pPr eaLnBrk="1" hangingPunct="1">
              <a:defRPr/>
            </a:pPr>
            <a:r>
              <a:rPr lang="it-IT" altLang="it-IT" sz="3600" b="1" smtClean="0">
                <a:solidFill>
                  <a:schemeClr val="tx1"/>
                </a:solidFill>
              </a:rPr>
              <a:t>Destination USA: World War II and the post-war decades</a:t>
            </a:r>
          </a:p>
        </p:txBody>
      </p:sp>
      <p:sp>
        <p:nvSpPr>
          <p:cNvPr id="435203" name="Rectangle 3"/>
          <p:cNvSpPr>
            <a:spLocks noGrp="1" noRot="1" noChangeArrowheads="1"/>
          </p:cNvSpPr>
          <p:nvPr>
            <p:ph type="body" idx="1"/>
          </p:nvPr>
        </p:nvSpPr>
        <p:spPr>
          <a:xfrm>
            <a:off x="0" y="1524000"/>
            <a:ext cx="9144000" cy="5334000"/>
          </a:xfrm>
        </p:spPr>
        <p:txBody>
          <a:bodyPr/>
          <a:lstStyle/>
          <a:p>
            <a:pPr eaLnBrk="1" hangingPunct="1">
              <a:lnSpc>
                <a:spcPct val="80000"/>
              </a:lnSpc>
              <a:defRPr/>
            </a:pPr>
            <a:r>
              <a:rPr lang="it-IT" altLang="it-IT" sz="2300" b="1" smtClean="0"/>
              <a:t>At least half a million Italian Americans served in the various branches of the military in World War II</a:t>
            </a:r>
          </a:p>
          <a:p>
            <a:pPr eaLnBrk="1" hangingPunct="1">
              <a:lnSpc>
                <a:spcPct val="80000"/>
              </a:lnSpc>
              <a:defRPr/>
            </a:pPr>
            <a:r>
              <a:rPr lang="it-IT" altLang="it-IT" sz="2300" b="1" smtClean="0"/>
              <a:t>In spite of this display of loyalty, hundreds of Italians viewed as a potential threat to the country were interned in detention camps</a:t>
            </a:r>
          </a:p>
          <a:p>
            <a:pPr eaLnBrk="1" hangingPunct="1">
              <a:lnSpc>
                <a:spcPct val="80000"/>
              </a:lnSpc>
              <a:defRPr/>
            </a:pPr>
            <a:r>
              <a:rPr lang="it-IT" altLang="it-IT" sz="2300" b="1" smtClean="0"/>
              <a:t>The post-war period was a time of great social change for Italian Americans. Many aspired to a college education. With better job opportunities, and better educated, Italian Americans entered mainstream American life in great numbers. The Italian enclaves were largely abandoned by the younger generation. Many married outside of their ethnic group, most frequently with other ethnic Catholics, but increasingly also with those of diverse religious and ethnic backgrounds</a:t>
            </a:r>
          </a:p>
          <a:p>
            <a:pPr eaLnBrk="1" hangingPunct="1">
              <a:lnSpc>
                <a:spcPct val="80000"/>
              </a:lnSpc>
              <a:defRPr/>
            </a:pPr>
            <a:r>
              <a:rPr lang="it-IT" altLang="it-IT" sz="2300" b="1" smtClean="0"/>
              <a:t>Italians continued to immigrate after the war, and an estimated 600,000 arrived in the United States in the post-war decades. Many were well educated</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rrowheads="1"/>
          </p:cNvSpPr>
          <p:nvPr>
            <p:ph type="title"/>
          </p:nvPr>
        </p:nvSpPr>
        <p:spPr>
          <a:xfrm>
            <a:off x="0" y="0"/>
            <a:ext cx="9144000" cy="1219200"/>
          </a:xfrm>
        </p:spPr>
        <p:txBody>
          <a:bodyPr/>
          <a:lstStyle/>
          <a:p>
            <a:pPr eaLnBrk="1" hangingPunct="1">
              <a:defRPr/>
            </a:pPr>
            <a:r>
              <a:rPr lang="it-IT" altLang="it-IT" sz="3600" b="1" smtClean="0"/>
              <a:t>Immigration and Nationality Act of 1952</a:t>
            </a:r>
          </a:p>
        </p:txBody>
      </p:sp>
      <p:sp>
        <p:nvSpPr>
          <p:cNvPr id="345091" name="Rectangle 3"/>
          <p:cNvSpPr>
            <a:spLocks noGrp="1" noRot="1" noChangeArrowheads="1"/>
          </p:cNvSpPr>
          <p:nvPr>
            <p:ph type="body" idx="1"/>
          </p:nvPr>
        </p:nvSpPr>
        <p:spPr>
          <a:xfrm>
            <a:off x="0" y="1371600"/>
            <a:ext cx="9144000" cy="5486400"/>
          </a:xfrm>
        </p:spPr>
        <p:txBody>
          <a:bodyPr/>
          <a:lstStyle/>
          <a:p>
            <a:pPr marL="609600" indent="-609600" eaLnBrk="1" hangingPunct="1">
              <a:lnSpc>
                <a:spcPct val="80000"/>
              </a:lnSpc>
              <a:defRPr/>
            </a:pPr>
            <a:r>
              <a:rPr lang="it-IT" altLang="it-IT" sz="2400" b="1" smtClean="0"/>
              <a:t>The Act defined three types of immigrants:</a:t>
            </a:r>
          </a:p>
          <a:p>
            <a:pPr marL="609600" indent="-609600" eaLnBrk="1" hangingPunct="1">
              <a:lnSpc>
                <a:spcPct val="80000"/>
              </a:lnSpc>
              <a:buFont typeface="Arial" charset="0"/>
              <a:buAutoNum type="alphaUcParenR"/>
              <a:defRPr/>
            </a:pPr>
            <a:r>
              <a:rPr lang="it-IT" altLang="it-IT" sz="2400" b="1" smtClean="0"/>
              <a:t>immigrants with special skills or relatives of U.S. citizens who were exempt from quotas and who were to be admitted without restrictions</a:t>
            </a:r>
          </a:p>
          <a:p>
            <a:pPr marL="609600" indent="-609600" eaLnBrk="1" hangingPunct="1">
              <a:lnSpc>
                <a:spcPct val="80000"/>
              </a:lnSpc>
              <a:buFont typeface="Arial" charset="0"/>
              <a:buAutoNum type="alphaUcParenR"/>
              <a:defRPr/>
            </a:pPr>
            <a:r>
              <a:rPr lang="it-IT" altLang="it-IT" sz="2400" b="1" smtClean="0"/>
              <a:t>average immigrants whose numbers were not supposed to exceed 270,000 per year</a:t>
            </a:r>
          </a:p>
          <a:p>
            <a:pPr marL="609600" indent="-609600" eaLnBrk="1" hangingPunct="1">
              <a:lnSpc>
                <a:spcPct val="80000"/>
              </a:lnSpc>
              <a:buFont typeface="Arial" charset="0"/>
              <a:buAutoNum type="alphaUcParenR"/>
              <a:defRPr/>
            </a:pPr>
            <a:r>
              <a:rPr lang="it-IT" altLang="it-IT" sz="2400" b="1" smtClean="0"/>
              <a:t>refugees.</a:t>
            </a:r>
          </a:p>
          <a:p>
            <a:pPr marL="609600" indent="-609600" eaLnBrk="1" hangingPunct="1">
              <a:lnSpc>
                <a:spcPct val="80000"/>
              </a:lnSpc>
              <a:defRPr/>
            </a:pPr>
            <a:r>
              <a:rPr lang="it-IT" altLang="it-IT" sz="2400" b="1" smtClean="0"/>
              <a:t>The Act allowed the government to deport immigrants or naturalized citizens engaged in subversive activities and also allowed the barring of suspected subversives from entering the country. </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rrowheads="1"/>
          </p:cNvSpPr>
          <p:nvPr>
            <p:ph type="title"/>
          </p:nvPr>
        </p:nvSpPr>
        <p:spPr/>
        <p:txBody>
          <a:bodyPr/>
          <a:lstStyle/>
          <a:p>
            <a:pPr eaLnBrk="1" hangingPunct="1">
              <a:defRPr/>
            </a:pPr>
            <a:endParaRPr lang="it-IT" altLang="it-IT" smtClean="0"/>
          </a:p>
        </p:txBody>
      </p:sp>
      <p:sp>
        <p:nvSpPr>
          <p:cNvPr id="436227" name="Rectangle 3"/>
          <p:cNvSpPr>
            <a:spLocks noGrp="1" noRot="1" noChangeArrowheads="1"/>
          </p:cNvSpPr>
          <p:nvPr>
            <p:ph type="body" idx="1"/>
          </p:nvPr>
        </p:nvSpPr>
        <p:spPr/>
        <p:txBody>
          <a:bodyPr/>
          <a:lstStyle/>
          <a:p>
            <a:pPr eaLnBrk="1" hangingPunct="1">
              <a:defRPr/>
            </a:pPr>
            <a:endParaRPr lang="it-IT" altLang="it-IT" smtClean="0"/>
          </a:p>
        </p:txBody>
      </p:sp>
      <p:pic>
        <p:nvPicPr>
          <p:cNvPr id="37892" name="Picture 5" descr="800px-Census-2000-Data-Top-US-Ancestries-by-Cou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rrowheads="1"/>
          </p:cNvSpPr>
          <p:nvPr>
            <p:ph type="title"/>
          </p:nvPr>
        </p:nvSpPr>
        <p:spPr>
          <a:xfrm>
            <a:off x="0" y="0"/>
            <a:ext cx="9144000" cy="762000"/>
          </a:xfrm>
        </p:spPr>
        <p:txBody>
          <a:bodyPr/>
          <a:lstStyle/>
          <a:p>
            <a:pPr eaLnBrk="1" hangingPunct="1">
              <a:defRPr/>
            </a:pPr>
            <a:r>
              <a:rPr lang="it-IT" altLang="it-IT" b="1" smtClean="0"/>
              <a:t>Destination Australia</a:t>
            </a:r>
          </a:p>
        </p:txBody>
      </p:sp>
      <p:sp>
        <p:nvSpPr>
          <p:cNvPr id="437251" name="Rectangle 3"/>
          <p:cNvSpPr>
            <a:spLocks noGrp="1" noRot="1" noChangeArrowheads="1"/>
          </p:cNvSpPr>
          <p:nvPr>
            <p:ph type="body" idx="1"/>
          </p:nvPr>
        </p:nvSpPr>
        <p:spPr>
          <a:xfrm>
            <a:off x="0" y="914400"/>
            <a:ext cx="9144000" cy="5943600"/>
          </a:xfrm>
        </p:spPr>
        <p:txBody>
          <a:bodyPr/>
          <a:lstStyle/>
          <a:p>
            <a:pPr eaLnBrk="1" hangingPunct="1">
              <a:defRPr/>
            </a:pPr>
            <a:r>
              <a:rPr lang="it-IT" altLang="it-IT" b="1" smtClean="0"/>
              <a:t>Italian Australians are the fourth largest ethnic group  </a:t>
            </a:r>
          </a:p>
          <a:p>
            <a:pPr eaLnBrk="1" hangingPunct="1">
              <a:defRPr/>
            </a:pPr>
            <a:r>
              <a:rPr lang="it-IT" altLang="it-IT" b="1" smtClean="0"/>
              <a:t>By Italian Government estimates, fully two-fifths of its emigrants to Australia were from Veneto and another two-fifths were drawn from Piedmont, Lombardy, and Tuscany</a:t>
            </a:r>
          </a:p>
          <a:p>
            <a:pPr eaLnBrk="1" hangingPunct="1">
              <a:defRPr/>
            </a:pPr>
            <a:r>
              <a:rPr lang="it-IT" altLang="it-IT" b="1" smtClean="0"/>
              <a:t>Only one-fifth were from Sicily and Calabria</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rrowheads="1"/>
          </p:cNvSpPr>
          <p:nvPr>
            <p:ph type="title"/>
          </p:nvPr>
        </p:nvSpPr>
        <p:spPr>
          <a:xfrm>
            <a:off x="0" y="0"/>
            <a:ext cx="9144000" cy="838200"/>
          </a:xfrm>
        </p:spPr>
        <p:txBody>
          <a:bodyPr/>
          <a:lstStyle/>
          <a:p>
            <a:pPr eaLnBrk="1" hangingPunct="1">
              <a:defRPr/>
            </a:pPr>
            <a:r>
              <a:rPr lang="it-IT" altLang="it-IT" b="1" smtClean="0">
                <a:solidFill>
                  <a:schemeClr val="tx1"/>
                </a:solidFill>
              </a:rPr>
              <a:t>Sidney</a:t>
            </a:r>
          </a:p>
        </p:txBody>
      </p:sp>
      <p:sp>
        <p:nvSpPr>
          <p:cNvPr id="438275" name="Rectangle 3"/>
          <p:cNvSpPr>
            <a:spLocks noGrp="1" noRot="1" noChangeArrowheads="1"/>
          </p:cNvSpPr>
          <p:nvPr>
            <p:ph type="body" idx="1"/>
          </p:nvPr>
        </p:nvSpPr>
        <p:spPr/>
        <p:txBody>
          <a:bodyPr/>
          <a:lstStyle/>
          <a:p>
            <a:pPr eaLnBrk="1" hangingPunct="1">
              <a:defRPr/>
            </a:pPr>
            <a:endParaRPr lang="it-IT" altLang="it-IT" smtClean="0"/>
          </a:p>
        </p:txBody>
      </p:sp>
      <p:pic>
        <p:nvPicPr>
          <p:cNvPr id="39940" name="Picture 5" descr="300px-IT_born_Sy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rrowheads="1"/>
          </p:cNvSpPr>
          <p:nvPr>
            <p:ph type="title"/>
          </p:nvPr>
        </p:nvSpPr>
        <p:spPr>
          <a:xfrm>
            <a:off x="0" y="0"/>
            <a:ext cx="9144000" cy="990600"/>
          </a:xfrm>
        </p:spPr>
        <p:txBody>
          <a:bodyPr/>
          <a:lstStyle/>
          <a:p>
            <a:pPr eaLnBrk="1" hangingPunct="1">
              <a:defRPr/>
            </a:pPr>
            <a:r>
              <a:rPr lang="it-IT" altLang="it-IT" b="1" smtClean="0">
                <a:solidFill>
                  <a:schemeClr val="tx1"/>
                </a:solidFill>
              </a:rPr>
              <a:t>Melbourne</a:t>
            </a:r>
          </a:p>
        </p:txBody>
      </p:sp>
      <p:sp>
        <p:nvSpPr>
          <p:cNvPr id="440323" name="Rectangle 3"/>
          <p:cNvSpPr>
            <a:spLocks noGrp="1" noRot="1" noChangeArrowheads="1"/>
          </p:cNvSpPr>
          <p:nvPr>
            <p:ph type="body" idx="1"/>
          </p:nvPr>
        </p:nvSpPr>
        <p:spPr/>
        <p:txBody>
          <a:bodyPr/>
          <a:lstStyle/>
          <a:p>
            <a:pPr eaLnBrk="1" hangingPunct="1">
              <a:defRPr/>
            </a:pPr>
            <a:endParaRPr lang="it-IT" altLang="it-IT" smtClean="0"/>
          </a:p>
        </p:txBody>
      </p:sp>
      <p:pic>
        <p:nvPicPr>
          <p:cNvPr id="40964" name="Picture 5" descr="300px-IT_born_M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rrowheads="1"/>
          </p:cNvSpPr>
          <p:nvPr>
            <p:ph type="title"/>
          </p:nvPr>
        </p:nvSpPr>
        <p:spPr/>
        <p:txBody>
          <a:bodyPr/>
          <a:lstStyle/>
          <a:p>
            <a:pPr eaLnBrk="1" hangingPunct="1">
              <a:defRPr/>
            </a:pPr>
            <a:endParaRPr lang="it-IT" altLang="it-IT" smtClean="0"/>
          </a:p>
        </p:txBody>
      </p:sp>
      <p:sp>
        <p:nvSpPr>
          <p:cNvPr id="441347" name="Rectangle 3"/>
          <p:cNvSpPr>
            <a:spLocks noGrp="1" noRot="1" noChangeArrowheads="1"/>
          </p:cNvSpPr>
          <p:nvPr>
            <p:ph type="body" idx="1"/>
          </p:nvPr>
        </p:nvSpPr>
        <p:spPr/>
        <p:txBody>
          <a:bodyPr/>
          <a:lstStyle/>
          <a:p>
            <a:pPr eaLnBrk="1" hangingPunct="1">
              <a:defRPr/>
            </a:pPr>
            <a:endParaRPr lang="it-IT" altLang="it-IT" smtClean="0"/>
          </a:p>
        </p:txBody>
      </p:sp>
      <p:pic>
        <p:nvPicPr>
          <p:cNvPr id="41988" name="Picture 5" descr="300px-Australian_Census_2011_demographic_map_-_Australia_by_SLA_-_BCP_field_1126_Italian_Total_Respon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rrowheads="1"/>
          </p:cNvSpPr>
          <p:nvPr>
            <p:ph type="title"/>
          </p:nvPr>
        </p:nvSpPr>
        <p:spPr>
          <a:xfrm>
            <a:off x="0" y="0"/>
            <a:ext cx="9144000" cy="990600"/>
          </a:xfrm>
        </p:spPr>
        <p:txBody>
          <a:bodyPr/>
          <a:lstStyle/>
          <a:p>
            <a:pPr eaLnBrk="1" hangingPunct="1">
              <a:defRPr/>
            </a:pPr>
            <a:r>
              <a:rPr lang="it-IT" altLang="it-IT" b="1" smtClean="0">
                <a:solidFill>
                  <a:schemeClr val="tx1"/>
                </a:solidFill>
              </a:rPr>
              <a:t>1916-1942</a:t>
            </a:r>
          </a:p>
        </p:txBody>
      </p:sp>
      <p:sp>
        <p:nvSpPr>
          <p:cNvPr id="403459" name="Rectangle 3"/>
          <p:cNvSpPr>
            <a:spLocks noGrp="1" noRot="1" noChangeArrowheads="1"/>
          </p:cNvSpPr>
          <p:nvPr>
            <p:ph type="body" idx="1"/>
          </p:nvPr>
        </p:nvSpPr>
        <p:spPr/>
        <p:txBody>
          <a:bodyPr/>
          <a:lstStyle/>
          <a:p>
            <a:pPr eaLnBrk="1" hangingPunct="1">
              <a:defRPr/>
            </a:pPr>
            <a:endParaRPr lang="it-IT" altLang="it-IT" smtClean="0"/>
          </a:p>
        </p:txBody>
      </p:sp>
      <p:pic>
        <p:nvPicPr>
          <p:cNvPr id="6148" name="Picture 5" descr="emig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p:nvPr>
        </p:nvSpPr>
        <p:spPr>
          <a:xfrm>
            <a:off x="0" y="0"/>
            <a:ext cx="9144000" cy="914400"/>
          </a:xfrm>
        </p:spPr>
        <p:txBody>
          <a:bodyPr/>
          <a:lstStyle/>
          <a:p>
            <a:pPr eaLnBrk="1" hangingPunct="1">
              <a:defRPr/>
            </a:pPr>
            <a:r>
              <a:rPr lang="it-IT" altLang="it-IT" b="1" smtClean="0">
                <a:solidFill>
                  <a:schemeClr val="tx1"/>
                </a:solidFill>
              </a:rPr>
              <a:t>1946-1961</a:t>
            </a:r>
          </a:p>
        </p:txBody>
      </p:sp>
      <p:sp>
        <p:nvSpPr>
          <p:cNvPr id="404483" name="Rectangle 3"/>
          <p:cNvSpPr>
            <a:spLocks noGrp="1" noRot="1" noChangeArrowheads="1"/>
          </p:cNvSpPr>
          <p:nvPr>
            <p:ph type="body" idx="1"/>
          </p:nvPr>
        </p:nvSpPr>
        <p:spPr/>
        <p:txBody>
          <a:bodyPr/>
          <a:lstStyle/>
          <a:p>
            <a:pPr eaLnBrk="1" hangingPunct="1">
              <a:defRPr/>
            </a:pPr>
            <a:endParaRPr lang="it-IT" altLang="it-IT" smtClean="0"/>
          </a:p>
        </p:txBody>
      </p:sp>
      <p:pic>
        <p:nvPicPr>
          <p:cNvPr id="7172" name="Picture 5" descr="emig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rrowheads="1"/>
          </p:cNvSpPr>
          <p:nvPr>
            <p:ph type="title"/>
          </p:nvPr>
        </p:nvSpPr>
        <p:spPr>
          <a:xfrm>
            <a:off x="0" y="0"/>
            <a:ext cx="9144000" cy="838200"/>
          </a:xfrm>
        </p:spPr>
        <p:txBody>
          <a:bodyPr/>
          <a:lstStyle/>
          <a:p>
            <a:pPr eaLnBrk="1" hangingPunct="1">
              <a:defRPr/>
            </a:pPr>
            <a:r>
              <a:rPr lang="it-IT" altLang="it-IT" b="1" smtClean="0">
                <a:solidFill>
                  <a:schemeClr val="tx1"/>
                </a:solidFill>
              </a:rPr>
              <a:t>1876-1976</a:t>
            </a:r>
          </a:p>
        </p:txBody>
      </p:sp>
      <p:sp>
        <p:nvSpPr>
          <p:cNvPr id="405507" name="Rectangle 3"/>
          <p:cNvSpPr>
            <a:spLocks noGrp="1" noRot="1" noChangeArrowheads="1"/>
          </p:cNvSpPr>
          <p:nvPr>
            <p:ph type="body" idx="1"/>
          </p:nvPr>
        </p:nvSpPr>
        <p:spPr/>
        <p:txBody>
          <a:bodyPr/>
          <a:lstStyle/>
          <a:p>
            <a:pPr eaLnBrk="1" hangingPunct="1">
              <a:defRPr/>
            </a:pPr>
            <a:endParaRPr lang="it-IT" altLang="it-IT" smtClean="0"/>
          </a:p>
        </p:txBody>
      </p:sp>
      <p:pic>
        <p:nvPicPr>
          <p:cNvPr id="8196" name="Picture 5" descr="emig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endParaRPr lang="it-IT" altLang="it-IT" smtClean="0"/>
          </a:p>
        </p:txBody>
      </p:sp>
      <p:sp>
        <p:nvSpPr>
          <p:cNvPr id="398339" name="Rectangle 3"/>
          <p:cNvSpPr>
            <a:spLocks noGrp="1" noRot="1" noChangeArrowheads="1"/>
          </p:cNvSpPr>
          <p:nvPr>
            <p:ph type="body" idx="1"/>
          </p:nvPr>
        </p:nvSpPr>
        <p:spPr/>
        <p:txBody>
          <a:bodyPr/>
          <a:lstStyle/>
          <a:p>
            <a:pPr eaLnBrk="1" hangingPunct="1">
              <a:defRPr/>
            </a:pPr>
            <a:endParaRPr lang="it-IT" altLang="it-IT" smtClean="0"/>
          </a:p>
        </p:txBody>
      </p:sp>
      <p:pic>
        <p:nvPicPr>
          <p:cNvPr id="9220" name="Picture 4" descr="graf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rrowheads="1"/>
          </p:cNvSpPr>
          <p:nvPr>
            <p:ph type="title"/>
          </p:nvPr>
        </p:nvSpPr>
        <p:spPr>
          <a:xfrm>
            <a:off x="0" y="0"/>
            <a:ext cx="9144000" cy="685800"/>
          </a:xfrm>
        </p:spPr>
        <p:txBody>
          <a:bodyPr/>
          <a:lstStyle/>
          <a:p>
            <a:pPr eaLnBrk="1" hangingPunct="1">
              <a:defRPr/>
            </a:pPr>
            <a:r>
              <a:rPr lang="it-IT" altLang="it-IT" sz="3600" b="1" smtClean="0"/>
              <a:t>A few numbers</a:t>
            </a:r>
            <a:endParaRPr lang="it-IT" altLang="it-IT" sz="3600" smtClean="0"/>
          </a:p>
        </p:txBody>
      </p:sp>
      <p:sp>
        <p:nvSpPr>
          <p:cNvPr id="307203" name="Rectangle 3"/>
          <p:cNvSpPr>
            <a:spLocks noGrp="1" noRot="1" noChangeArrowheads="1"/>
          </p:cNvSpPr>
          <p:nvPr>
            <p:ph type="body" idx="1"/>
          </p:nvPr>
        </p:nvSpPr>
        <p:spPr>
          <a:xfrm>
            <a:off x="0" y="762000"/>
            <a:ext cx="9144000" cy="6096000"/>
          </a:xfrm>
        </p:spPr>
        <p:txBody>
          <a:bodyPr/>
          <a:lstStyle/>
          <a:p>
            <a:pPr marL="609600" indent="-609600" eaLnBrk="1" hangingPunct="1">
              <a:defRPr/>
            </a:pPr>
            <a:r>
              <a:rPr lang="it-IT" altLang="it-IT" sz="2800" b="1" smtClean="0"/>
              <a:t>By outbreak of WW2, some 20 million Italians had been involved in emigration process since 1860, of whom 14 million remained permanently domiciled outside Italy</a:t>
            </a:r>
          </a:p>
          <a:p>
            <a:pPr marL="609600" indent="-609600" eaLnBrk="1" hangingPunct="1">
              <a:defRPr/>
            </a:pPr>
            <a:r>
              <a:rPr lang="it-IT" altLang="it-IT" sz="2800" b="1" smtClean="0"/>
              <a:t>Flux restarted after 1945</a:t>
            </a:r>
          </a:p>
          <a:p>
            <a:pPr marL="609600" indent="-609600" eaLnBrk="1" hangingPunct="1">
              <a:defRPr/>
            </a:pPr>
            <a:r>
              <a:rPr lang="it-IT" altLang="it-IT" sz="2800" b="1" smtClean="0"/>
              <a:t>Further 7million left in following 20 years</a:t>
            </a:r>
          </a:p>
          <a:p>
            <a:pPr marL="609600" indent="-609600" eaLnBrk="1" hangingPunct="1">
              <a:defRPr/>
            </a:pPr>
            <a:r>
              <a:rPr lang="it-IT" altLang="it-IT" sz="2800" b="1" smtClean="0"/>
              <a:t>1950s:10 million moved within Italy, or Europe, or overseas</a:t>
            </a:r>
          </a:p>
          <a:p>
            <a:pPr marL="609600" indent="-609600" eaLnBrk="1" hangingPunct="1">
              <a:defRPr/>
            </a:pPr>
            <a:r>
              <a:rPr lang="it-IT" altLang="it-IT" sz="2800" b="1" smtClean="0"/>
              <a:t>1970s: birthrate declined, emigration practlically halted and Italy turned into a country of immigration: some were “Italians” coming back, others were from other ethnicities</a:t>
            </a:r>
          </a:p>
        </p:txBody>
      </p:sp>
      <p:sp>
        <p:nvSpPr>
          <p:cNvPr id="10244" name="Rectangle 4"/>
          <p:cNvSpPr>
            <a:spLocks noChangeArrowheads="1"/>
          </p:cNvSpPr>
          <p:nvPr/>
        </p:nvSpPr>
        <p:spPr bwMode="auto">
          <a:xfrm flipV="1">
            <a:off x="457200" y="3662363"/>
            <a:ext cx="83058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3200">
                <a:solidFill>
                  <a:schemeClr val="tx1"/>
                </a:solidFill>
                <a:latin typeface="Tahoma" pitchFamily="34" charset="0"/>
              </a:defRPr>
            </a:lvl9pPr>
          </a:lstStyle>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eaLnBrk="1" hangingPunct="1">
              <a:spcBef>
                <a:spcPct val="0"/>
              </a:spcBef>
              <a:buClrTx/>
              <a:buSzTx/>
              <a:buFontTx/>
              <a:buNone/>
            </a:pPr>
            <a:endParaRPr lang="it-IT" altLang="it-IT" sz="1800">
              <a:effectLst/>
              <a:latin typeface="Arial" charset="0"/>
            </a:endParaRPr>
          </a:p>
          <a:p>
            <a:pPr>
              <a:spcBef>
                <a:spcPct val="0"/>
              </a:spcBef>
              <a:buClrTx/>
              <a:buSzTx/>
              <a:buFontTx/>
              <a:buNone/>
            </a:pPr>
            <a:endParaRPr lang="it-IT" altLang="it-IT" sz="1800">
              <a:effectLst/>
              <a:latin typeface="Arial" charset="0"/>
            </a:endParaRP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a:xfrm>
            <a:off x="0" y="0"/>
            <a:ext cx="9144000" cy="609600"/>
          </a:xfrm>
        </p:spPr>
        <p:txBody>
          <a:bodyPr/>
          <a:lstStyle/>
          <a:p>
            <a:pPr eaLnBrk="1" hangingPunct="1">
              <a:defRPr/>
            </a:pPr>
            <a:r>
              <a:rPr lang="it-IT" altLang="it-IT" sz="3600" b="1" smtClean="0"/>
              <a:t>Emigration for Liberal Italy</a:t>
            </a:r>
          </a:p>
        </p:txBody>
      </p:sp>
      <p:sp>
        <p:nvSpPr>
          <p:cNvPr id="309251" name="Rectangle 3"/>
          <p:cNvSpPr>
            <a:spLocks noGrp="1" noRot="1" noChangeArrowheads="1"/>
          </p:cNvSpPr>
          <p:nvPr>
            <p:ph type="body" idx="1"/>
          </p:nvPr>
        </p:nvSpPr>
        <p:spPr>
          <a:xfrm>
            <a:off x="0" y="685800"/>
            <a:ext cx="9144000" cy="6172200"/>
          </a:xfrm>
        </p:spPr>
        <p:txBody>
          <a:bodyPr/>
          <a:lstStyle/>
          <a:p>
            <a:pPr eaLnBrk="1" hangingPunct="1">
              <a:lnSpc>
                <a:spcPct val="80000"/>
              </a:lnSpc>
              <a:defRPr/>
            </a:pPr>
            <a:r>
              <a:rPr lang="it-IT" altLang="it-IT" sz="2200" b="1" smtClean="0"/>
              <a:t>Most obvious failure of State</a:t>
            </a:r>
          </a:p>
          <a:p>
            <a:pPr eaLnBrk="1" hangingPunct="1">
              <a:lnSpc>
                <a:spcPct val="80000"/>
              </a:lnSpc>
              <a:defRPr/>
            </a:pPr>
            <a:r>
              <a:rPr lang="it-IT" altLang="it-IT" sz="2200" b="1" smtClean="0"/>
              <a:t>Emigration showed that pretension to feed and defend population was limited</a:t>
            </a:r>
          </a:p>
          <a:p>
            <a:pPr eaLnBrk="1" hangingPunct="1">
              <a:lnSpc>
                <a:spcPct val="80000"/>
              </a:lnSpc>
              <a:defRPr/>
            </a:pPr>
            <a:r>
              <a:rPr lang="it-IT" altLang="it-IT" sz="2200" b="1" smtClean="0"/>
              <a:t>For Liberals, emigration was a problem</a:t>
            </a:r>
          </a:p>
          <a:p>
            <a:pPr eaLnBrk="1" hangingPunct="1">
              <a:lnSpc>
                <a:spcPct val="80000"/>
              </a:lnSpc>
              <a:defRPr/>
            </a:pPr>
            <a:r>
              <a:rPr lang="it-IT" altLang="it-IT" sz="2200" b="1" smtClean="0"/>
              <a:t>Laissez-faire ideology: Govt not to intrude too far into lives of people – Britain had never blocked emigration and this commitment to liberty was secret of success</a:t>
            </a:r>
          </a:p>
          <a:p>
            <a:pPr eaLnBrk="1" hangingPunct="1">
              <a:lnSpc>
                <a:spcPct val="80000"/>
              </a:lnSpc>
              <a:defRPr/>
            </a:pPr>
            <a:r>
              <a:rPr lang="it-IT" altLang="it-IT" sz="2200" b="1" smtClean="0"/>
              <a:t>Success did not come in Italy: growing numbers of emigrants – 100,000 left in 1876, 293,000 in 1895, 872,000 in 1913</a:t>
            </a:r>
          </a:p>
          <a:p>
            <a:pPr eaLnBrk="1" hangingPunct="1">
              <a:lnSpc>
                <a:spcPct val="80000"/>
              </a:lnSpc>
              <a:defRPr/>
            </a:pPr>
            <a:r>
              <a:rPr lang="it-IT" altLang="it-IT" sz="2200" b="1" smtClean="0"/>
              <a:t>Distant destinations: Americas </a:t>
            </a:r>
          </a:p>
          <a:p>
            <a:pPr eaLnBrk="1" hangingPunct="1">
              <a:lnSpc>
                <a:spcPct val="80000"/>
              </a:lnSpc>
              <a:defRPr/>
            </a:pPr>
            <a:r>
              <a:rPr lang="it-IT" altLang="it-IT" sz="2200" b="1" smtClean="0"/>
              <a:t>Before WW1, emigration focus shifted from North to South</a:t>
            </a:r>
          </a:p>
          <a:p>
            <a:pPr eaLnBrk="1" hangingPunct="1">
              <a:lnSpc>
                <a:spcPct val="80000"/>
              </a:lnSpc>
              <a:defRPr/>
            </a:pPr>
            <a:r>
              <a:rPr lang="it-IT" altLang="it-IT" sz="2200" b="1" smtClean="0"/>
              <a:t>Sardinia: emigration counted little due to pastoral economy</a:t>
            </a:r>
          </a:p>
          <a:p>
            <a:pPr eaLnBrk="1" hangingPunct="1">
              <a:lnSpc>
                <a:spcPct val="80000"/>
              </a:lnSpc>
              <a:defRPr/>
            </a:pPr>
            <a:r>
              <a:rPr lang="it-IT" altLang="it-IT" sz="2200" b="1" smtClean="0"/>
              <a:t>Emigration counted less wherever industrialisation, full-scale agriculture, modernisation and socialism were strong</a:t>
            </a:r>
          </a:p>
          <a:p>
            <a:pPr eaLnBrk="1" hangingPunct="1">
              <a:lnSpc>
                <a:spcPct val="80000"/>
              </a:lnSpc>
              <a:defRPr/>
            </a:pPr>
            <a:r>
              <a:rPr lang="it-IT" altLang="it-IT" sz="2200" b="1" smtClean="0"/>
              <a:t>Emigration counted less for great estates labourers and much more for peasants into whose lives market economy was intruding and where land sales were occurring</a:t>
            </a:r>
          </a:p>
        </p:txBody>
      </p:sp>
    </p:spTree>
  </p:cSld>
  <p:clrMapOvr>
    <a:masterClrMapping/>
  </p:clrMapOvr>
  <p:transition>
    <p:wheel spokes="8"/>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Bussola">
  <a:themeElements>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ussol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80000"/>
          <a:buFont typeface="Arial" charset="0"/>
          <a:buChar char="►"/>
          <a:tabLst/>
          <a:defRPr kumimoji="0" lang="it-IT" altLang="it-IT"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80000"/>
          <a:buFont typeface="Arial" charset="0"/>
          <a:buChar char="►"/>
          <a:tabLst/>
          <a:defRPr kumimoji="0" lang="it-IT" altLang="it-IT"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Busso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usso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usso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usso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usso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usso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usso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usso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usso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2675</TotalTime>
  <Words>1828</Words>
  <Application>Microsoft Office PowerPoint</Application>
  <PresentationFormat>Presentazione su schermo (4:3)</PresentationFormat>
  <Paragraphs>148</Paragraphs>
  <Slides>39</Slides>
  <Notes>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39</vt:i4>
      </vt:variant>
    </vt:vector>
  </HeadingPairs>
  <TitlesOfParts>
    <vt:vector size="43" baseType="lpstr">
      <vt:lpstr>Tahoma</vt:lpstr>
      <vt:lpstr>Arial</vt:lpstr>
      <vt:lpstr>Wingdings</vt:lpstr>
      <vt:lpstr>Bussola</vt:lpstr>
      <vt:lpstr>Prof. Bruno Pierri History of Italian Foreign Policy</vt:lpstr>
      <vt:lpstr>1876-1900</vt:lpstr>
      <vt:lpstr>1901-1915</vt:lpstr>
      <vt:lpstr>1916-1942</vt:lpstr>
      <vt:lpstr>1946-1961</vt:lpstr>
      <vt:lpstr>1876-1976</vt:lpstr>
      <vt:lpstr>Presentazione standard di PowerPoint</vt:lpstr>
      <vt:lpstr>A few numbers</vt:lpstr>
      <vt:lpstr>Emigration for Liberal Italy</vt:lpstr>
      <vt:lpstr>Issues for Politicians</vt:lpstr>
      <vt:lpstr>Legislation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Criminalità in Europa 1861-1955</vt:lpstr>
      <vt:lpstr>Carcerati USA 1920</vt:lpstr>
      <vt:lpstr>USA 1904 Italiani arrestati per omicidio</vt:lpstr>
      <vt:lpstr>Catholics</vt:lpstr>
      <vt:lpstr>Socialists</vt:lpstr>
      <vt:lpstr>Fascism</vt:lpstr>
      <vt:lpstr>United States Legislation</vt:lpstr>
      <vt:lpstr>Fuoriusciti</vt:lpstr>
      <vt:lpstr>Destinations</vt:lpstr>
      <vt:lpstr>Presentazione standard di PowerPoint</vt:lpstr>
      <vt:lpstr>Presentazione standard di PowerPoint</vt:lpstr>
      <vt:lpstr>Destinations</vt:lpstr>
      <vt:lpstr>Destinations</vt:lpstr>
      <vt:lpstr>Destination USA (1880-1914)</vt:lpstr>
      <vt:lpstr>Destination USA: World War I and the Interwar period</vt:lpstr>
      <vt:lpstr>Destination USA: World War II and the post-war decades</vt:lpstr>
      <vt:lpstr>Immigration and Nationality Act of 1952</vt:lpstr>
      <vt:lpstr>Presentazione standard di PowerPoint</vt:lpstr>
      <vt:lpstr>Destination Australia</vt:lpstr>
      <vt:lpstr>Sidney</vt:lpstr>
      <vt:lpstr>Melbourne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AnnaMaria</dc:creator>
  <cp:lastModifiedBy>AnnaMaria</cp:lastModifiedBy>
  <cp:revision>32</cp:revision>
  <cp:lastPrinted>1601-01-01T00:00:00Z</cp:lastPrinted>
  <dcterms:created xsi:type="dcterms:W3CDTF">1601-01-01T00:00:00Z</dcterms:created>
  <dcterms:modified xsi:type="dcterms:W3CDTF">2016-02-15T07:53:06Z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