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0"/>
  </p:handoutMasterIdLst>
  <p:sldIdLst>
    <p:sldId id="256" r:id="rId2"/>
    <p:sldId id="267" r:id="rId3"/>
    <p:sldId id="268" r:id="rId4"/>
    <p:sldId id="261" r:id="rId5"/>
    <p:sldId id="265" r:id="rId6"/>
    <p:sldId id="258" r:id="rId7"/>
    <p:sldId id="257" r:id="rId8"/>
    <p:sldId id="271" r:id="rId9"/>
    <p:sldId id="272" r:id="rId10"/>
    <p:sldId id="273" r:id="rId11"/>
    <p:sldId id="274" r:id="rId12"/>
    <p:sldId id="297" r:id="rId13"/>
    <p:sldId id="278" r:id="rId14"/>
    <p:sldId id="279" r:id="rId15"/>
    <p:sldId id="277" r:id="rId16"/>
    <p:sldId id="280" r:id="rId17"/>
    <p:sldId id="283" r:id="rId18"/>
    <p:sldId id="276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95" r:id="rId27"/>
    <p:sldId id="294" r:id="rId28"/>
    <p:sldId id="293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it-IT" alt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it-IT" altLang="it-IT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it-IT" altLang="it-IT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298CB26-0739-4282-A58D-A0B47F9596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7710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19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EC560B-FA16-4134-AC6A-EF3C8060851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DCB71-912B-4BE7-B141-162D0A8D867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9891156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106527-D695-4F15-9A74-47B8A5D001A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7418675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371D53-AFD5-4131-B610-089CE49547A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580324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4F0D2-F800-435A-B831-7A6B693B598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5587244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8B43A-AAD2-467C-830C-70DB9662513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4445966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78C66-E8C7-4CF7-8C31-907987A313B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8291865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2CDAD-DD61-4C53-ADC3-BEDA0BAB8B3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6468164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9A3A07-263F-4233-856C-900F1756242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2309984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DEF4EF-4D85-4580-B44D-45285075D5E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7549806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220B4C-11E8-4FE2-A24A-3C66197B9AF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5290928"/>
      </p:ext>
    </p:extLst>
  </p:cSld>
  <p:clrMapOvr>
    <a:masterClrMapping/>
  </p:clrMapOvr>
  <p:transition>
    <p:split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 altLang="it-IT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A8E672-9B05-49EB-9D11-55263FEC862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split/>
    <p:sndAc>
      <p:stSnd>
        <p:snd r:embed="rId13" name="laser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it-IT" altLang="it-IT" sz="4000" b="1"/>
              <a:t>Prof. B. Pierri</a:t>
            </a:r>
            <a:br>
              <a:rPr lang="it-IT" altLang="it-IT" sz="4000" b="1"/>
            </a:br>
            <a:r>
              <a:rPr lang="it-IT" altLang="it-IT" sz="4000" b="1"/>
              <a:t>History of Italian Foreign Policy</a:t>
            </a:r>
            <a:r>
              <a:rPr lang="it-IT" altLang="it-IT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it-IT" altLang="it-IT" b="1"/>
              <a:t>The Abyssinian War and the Middle Eastern aftermath</a:t>
            </a:r>
          </a:p>
          <a:p>
            <a:endParaRPr lang="it-IT" altLang="it-IT" b="1"/>
          </a:p>
          <a:p>
            <a:r>
              <a:rPr lang="it-IT" altLang="it-IT" b="1"/>
              <a:t>March 15th, 2016 </a:t>
            </a:r>
            <a:br>
              <a:rPr lang="it-IT" altLang="it-IT" b="1"/>
            </a:br>
            <a:r>
              <a:rPr lang="it-IT" altLang="it-IT"/>
              <a:t/>
            </a: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it-IT" altLang="it-IT" sz="3800" b="1"/>
              <a:t>Anti-British line: summer 1935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it-IT" altLang="it-IT" sz="2800" b="1"/>
              <a:t>Native Policy: Britain to protect native peoples</a:t>
            </a:r>
          </a:p>
          <a:p>
            <a:r>
              <a:rPr lang="it-IT" altLang="it-IT" sz="2800" b="1"/>
              <a:t>London had to control Lake Tsana waters and keep stability among Ethiopian populations and those leaving in border and grazing areas</a:t>
            </a:r>
          </a:p>
          <a:p>
            <a:r>
              <a:rPr lang="it-IT" altLang="it-IT" sz="2800" b="1"/>
              <a:t>Another colonial war as a threat to stability of area</a:t>
            </a:r>
          </a:p>
          <a:p>
            <a:r>
              <a:rPr lang="it-IT" altLang="it-IT" sz="2800" b="1"/>
              <a:t>French had only economic interests in Horn (Djibuti-Addis Abeba railway)</a:t>
            </a:r>
          </a:p>
          <a:p>
            <a:r>
              <a:rPr lang="it-IT" altLang="it-IT" sz="2800" b="1"/>
              <a:t>Italy had to reach agreement with London on grazing and watering rights of Somalis in Ethiopia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200" b="1"/>
              <a:t>Anglo-Italian rivarly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it-IT" altLang="it-IT" sz="2000" b="1"/>
              <a:t>Mussolini wanted Britain to give him free hand in conquest of Ethiopia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000" b="1"/>
              <a:t>London wanted Italy to reach compromise with Ethiopia through diplomacy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000" b="1"/>
              <a:t>Maffey Report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000" b="1"/>
              <a:t>Question examined only from British point of view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000" b="1"/>
              <a:t>London had interests in Ogaden and Harar on grazing and watering rights, while in North-West Lake Tsana waters were pivotal for Sudan and Egypt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000" b="1"/>
              <a:t>In case of Italian conquest of all Ethiopia, Sudan would have had more than 3,000 km of border with European power claming economic expansion.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000" b="1"/>
              <a:t>In case of war against Italy, colonial blockade in Horn would have been a serious threat to British strategic positions in Red Sea and Gulf of Aden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000" b="1"/>
              <a:t>It was always possibile for Fascist regime to seek more glory in the North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000" b="1"/>
              <a:t>Independent Ethiopia was better for Britain. However, since the risk of war against Italy was very unlikely, and since a frontier with European power was always safer than one with unstable country, for Britain it did not make any difference if Ethiopia was independent or not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0180" name="Picture 4" descr="et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sz="3600" b="1"/>
              <a:t>British Interests in Suez and Red Sea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endParaRPr lang="it-IT" altLang="it-IT"/>
          </a:p>
        </p:txBody>
      </p:sp>
      <p:pic>
        <p:nvPicPr>
          <p:cNvPr id="30725" name="Picture 5" descr="oriente-me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it-IT" altLang="it-IT" sz="3600" b="1"/>
              <a:t>British Interests in Suez and Red Sea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it-IT" altLang="it-IT" b="1"/>
              <a:t>Suez Canal as a swinging door of Empire</a:t>
            </a:r>
          </a:p>
          <a:p>
            <a:r>
              <a:rPr lang="it-IT" altLang="it-IT" b="1"/>
              <a:t>Shortcut to reach colonies in Indian Subcontinent and Australia </a:t>
            </a:r>
          </a:p>
          <a:p>
            <a:r>
              <a:rPr lang="it-IT" altLang="it-IT" b="1"/>
              <a:t>Divergence with France, which put pressure on Addis Abeba to give as many concessions to Italy as possibile 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sz="3800" b="1"/>
              <a:t>Italian Propaganda in Middle East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b="1"/>
              <a:t>Abyssinia and slavery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Abyssians as enemies of Egypt and Islam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Objective was rallying Arabs and Muslims 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Blue Shirts Movement in Egypt got information on history of fascism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Luce newreels on agricultural developments in Libya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Radio Bari denounced British imperialism which subjugated about ¾ of Muslim world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Propaganda on Christian-Muslim rivalry in Ethiopia 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Report on Muslims in Ethiopia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b="1"/>
              <a:t>1) Moslems lacked leadership, had low education and low level of religious awareness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b="1"/>
              <a:t>2) Moslems excluded from public offices due to Christian fanaticism and low education  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75" name="Picture 7" descr="Ethiopia_regions_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Hoare-Laval Pact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16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b="1"/>
              <a:t>Anglo-French proposal approved Dec 8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800" b="1"/>
              <a:t>Recommendation to Emperor to accept some territorial changes in favour of Italy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800" b="1"/>
              <a:t>Easter Tigray, Dankalia, Ogaden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800" b="1"/>
              <a:t>French monopoly on railways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800" b="1"/>
              <a:t>Italian Economic sphere of influence in South (with military presence?)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800" b="1"/>
              <a:t>Oil embargo against Italy to discuss in League of Nations. Laval sure that Mussolini could wage war on this, thus he suggested further attempts of reconciliation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800" b="1"/>
              <a:t>In case of war, Laval did not want to accept precise duties towards Britain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sz="2800" b="1"/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King Edward VIII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b="1"/>
              <a:t>Secret meeting with Italian ambassador</a:t>
            </a:r>
          </a:p>
          <a:p>
            <a:pPr>
              <a:lnSpc>
                <a:spcPct val="80000"/>
              </a:lnSpc>
            </a:pPr>
            <a:r>
              <a:rPr lang="it-IT" altLang="it-IT" sz="2000" b="1"/>
              <a:t>King contrary to British Govt policies, while admiring Italian colonial enterprise</a:t>
            </a:r>
          </a:p>
          <a:p>
            <a:pPr>
              <a:lnSpc>
                <a:spcPct val="80000"/>
              </a:lnSpc>
            </a:pPr>
            <a:r>
              <a:rPr lang="it-IT" altLang="it-IT" sz="2000" b="1"/>
              <a:t>War Britain-Italy could provoke deflagration of Europe</a:t>
            </a:r>
          </a:p>
          <a:p>
            <a:pPr>
              <a:lnSpc>
                <a:spcPct val="80000"/>
              </a:lnSpc>
            </a:pPr>
            <a:r>
              <a:rPr lang="it-IT" altLang="it-IT" sz="2000" b="1"/>
              <a:t>The conquest of Abyssinia cured the continent from “[…] a secular centre of infection […] and make it possible an effective cooperation in that big part of Africa between the colonising mission of Italy and Britain”. </a:t>
            </a:r>
          </a:p>
          <a:p>
            <a:pPr>
              <a:lnSpc>
                <a:spcPct val="80000"/>
              </a:lnSpc>
            </a:pPr>
            <a:r>
              <a:rPr lang="it-IT" altLang="it-IT" sz="2000" b="1"/>
              <a:t>He committed himself personally to avoid any war against Italy, with whom cooperation in Mediterranean was pivotal</a:t>
            </a:r>
          </a:p>
          <a:p>
            <a:pPr>
              <a:lnSpc>
                <a:spcPct val="80000"/>
              </a:lnSpc>
            </a:pPr>
            <a:r>
              <a:rPr lang="it-IT" altLang="it-IT" sz="2000" b="1"/>
              <a:t/>
            </a:r>
            <a:br>
              <a:rPr lang="it-IT" altLang="it-IT" sz="2000" b="1"/>
            </a:br>
            <a:r>
              <a:rPr lang="it-IT" altLang="it-IT" sz="2000" b="1">
                <a:hlinkClick r:id="" action="ppaction://noaction"/>
              </a:rPr>
              <a:t>[1]</a:t>
            </a:r>
            <a:r>
              <a:rPr lang="it-IT" altLang="it-IT" sz="2000" b="1"/>
              <a:t>	 Cfr. </a:t>
            </a:r>
            <a:r>
              <a:rPr lang="it-IT" altLang="it-IT" sz="2000" b="1" i="1"/>
              <a:t>L’ambasciatore a Londra, Grandi, al Capo del Governo e Ministro degli Esteri, Mussolini</a:t>
            </a:r>
            <a:r>
              <a:rPr lang="it-IT" altLang="it-IT" sz="2000" b="1"/>
              <a:t>, 29 aprile 1936, L.P., in DDI, Ottava Serie, Vol. III, pp. 843-856.</a:t>
            </a:r>
            <a:endParaRPr lang="it-IT" altLang="it-IT" sz="2000" b="1">
              <a:hlinkClick r:id="" action="ppaction://noaction"/>
            </a:endParaRPr>
          </a:p>
          <a:p>
            <a:pPr>
              <a:lnSpc>
                <a:spcPct val="80000"/>
              </a:lnSpc>
            </a:pPr>
            <a:r>
              <a:rPr lang="it-IT" altLang="it-IT" sz="2000" b="1">
                <a:hlinkClick r:id="" action="ppaction://noaction"/>
              </a:rPr>
              <a:t>[2]</a:t>
            </a:r>
            <a:r>
              <a:rPr lang="it-IT" altLang="it-IT" sz="2000" b="1"/>
              <a:t>	 Cfr. </a:t>
            </a:r>
            <a:r>
              <a:rPr lang="it-IT" altLang="it-IT" sz="2000" b="1" i="1"/>
              <a:t>L’ambasciatore a Londra, Grandi, al Capo del Governo e Ministro degli Esteri, Mussolini</a:t>
            </a:r>
            <a:r>
              <a:rPr lang="it-IT" altLang="it-IT" sz="2000" b="1"/>
              <a:t>, 1° maggio 1936, L.P., in DDI, Ottava Serie, Vol. III, pp. 867-870.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it-IT" altLang="it-IT" sz="3800" b="1"/>
              <a:t>Britain and Egypt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Ethiopian crisis as catalyst for Egyptian independence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Lampson (British commissioner) said that only positive outcome of Italian invasion of Abyssinia was that population in Egypt would accept some form of British control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Mussolini denied that Italy posed a threat to Egypt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Unilateral formal independence to Egypt Feb 28 1922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Aug 1936 Treaty of Alliance Britain-Egypt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400" b="1"/>
              <a:t>Britain allowed to build military bases in Suez Canal area and station 10,000 soldiers and 400 </a:t>
            </a:r>
            <a:r>
              <a:rPr lang="it-IT" altLang="it-IT" sz="2400" b="1" i="1"/>
              <a:t>Royal Air Force </a:t>
            </a:r>
            <a:r>
              <a:rPr lang="it-IT" altLang="it-IT" sz="2400" b="1"/>
              <a:t>men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400" b="1"/>
              <a:t>Egypt had to build infrastructures for communications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UcParenR"/>
            </a:pPr>
            <a:r>
              <a:rPr lang="it-IT" altLang="it-IT" sz="2400" b="1"/>
              <a:t>In case of war, Egypt to put at British disposal all necessary infrastructures for Canal and country defence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1" name="Picture 5" descr="ANd9GcQr_BHPZjWSTtJ9PlMC1HwSmZvL-75dS5aEXaOfqmbDEkJ_7xV5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ANd9GcQr_BHPZjWSTtJ9PlMC1HwSmZvL-75dS5aEXaOfqmbDEkJ_7xV5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it-IT" altLang="it-IT" sz="3800" b="1"/>
              <a:t>Italians in Egypt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it-IT" altLang="it-IT" b="1"/>
              <a:t>Mussolini wanted to show that all Italians, both at home and abroad, supported conquest of Ethiopia</a:t>
            </a:r>
          </a:p>
          <a:p>
            <a:r>
              <a:rPr lang="it-IT" altLang="it-IT" b="1"/>
              <a:t>Disciplined but enthusiastic manifestations while Italian ships went through Suez Canal</a:t>
            </a:r>
          </a:p>
          <a:p>
            <a:r>
              <a:rPr lang="it-IT" altLang="it-IT" b="1"/>
              <a:t>Contacts between Italian Legation and Young Egypt leaders </a:t>
            </a:r>
          </a:p>
          <a:p>
            <a:r>
              <a:rPr lang="it-IT" altLang="it-IT" b="1"/>
              <a:t>Italy to back full Egyptian independence in case of Egyptian support to Italian interests in Ethiopia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Saudi Reactions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b="1"/>
              <a:t>Officially neutral </a:t>
            </a:r>
          </a:p>
          <a:p>
            <a:pPr>
              <a:lnSpc>
                <a:spcPct val="90000"/>
              </a:lnSpc>
            </a:pPr>
            <a:r>
              <a:rPr lang="it-IT" altLang="it-IT" sz="2800" b="1"/>
              <a:t>No sanctions implemented against Italy: not a member of League of Nations</a:t>
            </a:r>
          </a:p>
          <a:p>
            <a:pPr>
              <a:lnSpc>
                <a:spcPct val="90000"/>
              </a:lnSpc>
            </a:pPr>
            <a:r>
              <a:rPr lang="it-IT" altLang="it-IT" sz="2800" b="1"/>
              <a:t>As warden of holy places, Saudi Arabia obliged to keep friendly relations with all countries with Muslim subjects</a:t>
            </a:r>
          </a:p>
          <a:p>
            <a:pPr>
              <a:lnSpc>
                <a:spcPct val="90000"/>
              </a:lnSpc>
            </a:pPr>
            <a:r>
              <a:rPr lang="it-IT" altLang="it-IT" sz="2800" b="1"/>
              <a:t>Status of Italy as Red Sea power was cause of concern for Ibn Saud</a:t>
            </a:r>
          </a:p>
          <a:p>
            <a:pPr>
              <a:lnSpc>
                <a:spcPct val="90000"/>
              </a:lnSpc>
            </a:pPr>
            <a:r>
              <a:rPr lang="it-IT" altLang="it-IT" sz="2800" b="1"/>
              <a:t>Britain could not grant military support in case of Italian attack against S. Arabia (Rome Agreement 1927)</a:t>
            </a:r>
          </a:p>
          <a:p>
            <a:pPr>
              <a:lnSpc>
                <a:spcPct val="90000"/>
              </a:lnSpc>
            </a:pPr>
            <a:r>
              <a:rPr lang="it-IT" altLang="it-IT" sz="2800" b="1"/>
              <a:t>Ibn Saud suspicious of Italy: treaty of alliance with Iraq: mutual defence in case of attack by third party 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Yemen</a:t>
            </a:r>
            <a:r>
              <a:rPr lang="it-IT" altLang="it-IT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b="1"/>
              <a:t>Imam Yahya (ruler of Yemen) approached by Ethiopians in Spring 1935 to sign treaty of friendship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Treaty with Ethiopia was to have no effects on good relations with Italy, since it only dealt with trade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Mussolini: any occupation of Yemenite territory would provoke a conflict with UK. Better to improve relations with Yemen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Yemen neutral during war, banning arms both to Italy and Ethiopia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Limited assistance to Italian war effort: civilians labourers sent to Eritrea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Britain could not grant military support in case of Italian attack against Yemen (Rome Agreement 1927)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Palestine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b="1"/>
              <a:t>Italy tried to persuade Zionist leaders to influence British not to include Palestine in sanctions 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Jewish opposition to war might have induced Mussolini to revise attitude towards Jews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No pressure on Palestinian Arabs, probably not able to influence Britain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However, Radio Bari broadcast propaganda to arouse indignation towards Britain, as sanctions harmed Palestine’s economy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Ciano appointed Minister of Foreign Affairs June 1936: connections with Zionism gradually severed. Relations with Palestinian Arab leaders began to flourish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Mufti of Jerusalem appealed to Italian Consul General in Jerusalem to supply arms and money with which he could start revolt against British  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Zionist reactions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it-IT" altLang="it-IT" sz="2800" b="1"/>
              <a:t>Mainstream Zionism generally critical towards Italy</a:t>
            </a:r>
          </a:p>
          <a:p>
            <a:r>
              <a:rPr lang="it-IT" altLang="it-IT" sz="2800" b="1"/>
              <a:t>Weizmann had no hopes of obtaining anything from Italy and openly sided with British</a:t>
            </a:r>
          </a:p>
          <a:p>
            <a:r>
              <a:rPr lang="it-IT" altLang="it-IT" sz="2800" b="1"/>
              <a:t>Revisionist Zionists more sympathetic towards Italy: press articles stating that Negus was a tyrant and that victory of Italy was better for white race. Moreover, Jews of Palestine would benefit from Italian threat to British in Suez Canal area - mandatory power could be induced to give Jews a state   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Syria, Lebanon, Iraq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Syrian and Lebanese public opinion more open towards Italy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it-IT" altLang="it-IT" sz="2400" b="1"/>
              <a:t>Italian threat quite far away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it-IT" altLang="it-IT" sz="2400" b="1"/>
              <a:t>Benefits from good Italo-French relations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it-IT" altLang="it-IT" sz="2400" b="1"/>
              <a:t>Opposition to war led by Orthodox clergy, anti-colonialist circles and ultra-religious Muslims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Iraq took a strong stand against Italy and sanctions were implemented 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AGIP in 1935 had 52% of shares in Mosul Oil Fields, multinational company with substantial concessions in Northern Iraq  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2400" b="1"/>
              <a:t>In 1936 Italian govt no longer able to maintain financial support of AGIP committments in Iraq – all shares sold (expansion in Africa more important than independent access to Iraqi oil)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Red Line Agreement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it-IT" altLang="it-IT" b="1"/>
              <a:t>Signed by partners in the Turkish Petroleum Company (TPC) on July 31, 1928</a:t>
            </a:r>
          </a:p>
          <a:p>
            <a:r>
              <a:rPr lang="it-IT" altLang="it-IT" b="1"/>
              <a:t>The aim of the agreement was to bind all partners to a "self-denial clause" that prohibited any of its shareholders from independently seeking oil interests in the ex-Ottoman territory </a:t>
            </a:r>
            <a:endParaRPr lang="it-IT" altLang="it-IT"/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9" name="Picture 5" descr="Middle_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608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horn_of_africa"/>
          <p:cNvPicPr preferRelativeResize="0">
            <a:picLocks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7" name="Picture 5" descr="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3" name="Picture 5" descr="et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5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7" name="AutoShape 7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9" name="AutoShape 9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50" name="Picture 10" descr="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it-IT" altLang="it-IT" sz="3800" b="1"/>
              <a:t>Italian East Africa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1" name="Picture 5" descr="File:Italian East Africa (1938–1941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it-IT" altLang="it-IT" sz="3600" b="1"/>
              <a:t>Mussolini-Laval Agreements Jan 1935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b="1"/>
              <a:t>Jan 1935: treaty that defined disputed parts of French Somaliland as part of Eritrea, redefined the official status of Italians in French-held Tunisia, and essentially gave the Italians a free hand in dealing with Ethiopia</a:t>
            </a:r>
          </a:p>
          <a:p>
            <a:pPr>
              <a:lnSpc>
                <a:spcPct val="90000"/>
              </a:lnSpc>
            </a:pPr>
            <a:r>
              <a:rPr lang="it-IT" altLang="it-IT" b="1"/>
              <a:t>Italy was also to receive the Aozuzu Strip, which was to be moved from French-ruled Chad to Libya</a:t>
            </a:r>
          </a:p>
          <a:p>
            <a:pPr>
              <a:lnSpc>
                <a:spcPct val="90000"/>
              </a:lnSpc>
            </a:pPr>
            <a:r>
              <a:rPr lang="it-IT" altLang="it-IT" b="1"/>
              <a:t>In exchange for all these concessions, France hoped for Italian support against German aggression</a:t>
            </a:r>
          </a:p>
        </p:txBody>
      </p:sp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1" name="Picture 5" descr="220px-Map_of_Aouzou_stip_chad-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amata sipario">
  <a:themeElements>
    <a:clrScheme name="Chiamata sipario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hiamata sipari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amata sipario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mata sipario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1337</Words>
  <Application>Microsoft Office PowerPoint</Application>
  <PresentationFormat>Presentazione su schermo (4:3)</PresentationFormat>
  <Paragraphs>107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Tahoma</vt:lpstr>
      <vt:lpstr>Times New Roman</vt:lpstr>
      <vt:lpstr>Wingdings</vt:lpstr>
      <vt:lpstr>Chiamata sipario</vt:lpstr>
      <vt:lpstr>Prof. B. Pierri History of Italian Foreign Policy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Italian East Africa</vt:lpstr>
      <vt:lpstr>Mussolini-Laval Agreements Jan 1935</vt:lpstr>
      <vt:lpstr>Presentazione standard di PowerPoint</vt:lpstr>
      <vt:lpstr>Anti-British line: summer 1935</vt:lpstr>
      <vt:lpstr>Anglo-Italian rivarly </vt:lpstr>
      <vt:lpstr>Presentazione standard di PowerPoint</vt:lpstr>
      <vt:lpstr>British Interests in Suez and Red Sea</vt:lpstr>
      <vt:lpstr>British Interests in Suez and Red Sea</vt:lpstr>
      <vt:lpstr>Italian Propaganda in Middle East</vt:lpstr>
      <vt:lpstr>Presentazione standard di PowerPoint</vt:lpstr>
      <vt:lpstr>Hoare-Laval Pact</vt:lpstr>
      <vt:lpstr>King Edward VIII</vt:lpstr>
      <vt:lpstr>Britain and Egypt</vt:lpstr>
      <vt:lpstr>Italians in Egypt</vt:lpstr>
      <vt:lpstr>Saudi Reactions</vt:lpstr>
      <vt:lpstr>Yemen </vt:lpstr>
      <vt:lpstr>Palestine</vt:lpstr>
      <vt:lpstr>Zionist reactions</vt:lpstr>
      <vt:lpstr>Syria, Lebanon, Iraq</vt:lpstr>
      <vt:lpstr>Red Line Agreement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AnnaMaria</dc:creator>
  <cp:lastModifiedBy>AnnaMaria</cp:lastModifiedBy>
  <cp:revision>7</cp:revision>
  <cp:lastPrinted>1601-01-01T00:00:00Z</cp:lastPrinted>
  <dcterms:created xsi:type="dcterms:W3CDTF">1601-01-01T00:00:00Z</dcterms:created>
  <dcterms:modified xsi:type="dcterms:W3CDTF">2016-03-14T07:41:47Z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