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6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E22"/>
    <a:srgbClr val="48812B"/>
    <a:srgbClr val="559933"/>
    <a:srgbClr val="457F35"/>
    <a:srgbClr val="31832D"/>
    <a:srgbClr val="408A26"/>
    <a:srgbClr val="428D27"/>
    <a:srgbClr val="588824"/>
    <a:srgbClr val="619527"/>
    <a:srgbClr val="6CA6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0" d="100"/>
          <a:sy n="100" d="100"/>
        </p:scale>
        <p:origin x="-21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C878-A723-4328-9B0E-983A2FBBC2BF}" type="datetimeFigureOut">
              <a:rPr lang="it-IT" smtClean="0"/>
              <a:pPr/>
              <a:t>28/01/2014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EAF2-7EDD-4AF8-B0B4-295BDB7130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ifebilityaward.ideatre60partner.i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608F1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ato"/>
                <a:cs typeface="Arial" pitchFamily="34" charset="0"/>
              </a:rPr>
              <a:t>LIFEBILITY AWARD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ato"/>
                <a:cs typeface="Arial" pitchFamily="34" charset="0"/>
              </a:rPr>
              <a:t> </a:t>
            </a:r>
            <a:b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ato"/>
                <a:cs typeface="Arial" pitchFamily="34" charset="0"/>
              </a:rPr>
            </a:br>
            <a: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rgbClr val="567C33"/>
                </a:solidFill>
                <a:effectLst/>
                <a:latin typeface="Lato"/>
                <a:cs typeface="Arial" pitchFamily="34" charset="0"/>
              </a:rPr>
              <a:t>Innovazione rivolta a problemi sociali e al miglioramento della </a:t>
            </a:r>
            <a:r>
              <a:rPr kumimoji="0" lang="it-IT" sz="1000" b="0" i="0" u="none" strike="noStrike" cap="none" normalizeH="0" baseline="0" dirty="0" err="1" smtClean="0">
                <a:ln>
                  <a:noFill/>
                </a:ln>
                <a:solidFill>
                  <a:srgbClr val="567C33"/>
                </a:solidFill>
                <a:effectLst/>
                <a:latin typeface="Lato"/>
                <a:cs typeface="Arial" pitchFamily="34" charset="0"/>
              </a:rPr>
              <a:t>vivibilità</a:t>
            </a:r>
            <a:r>
              <a:rPr kumimoji="0" lang="it-IT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cs typeface="Arial" pitchFamily="34" charset="0"/>
                <a:hlinkClick r:id="rId2" tooltip="LIFEBILITY AWARD"/>
              </a:rPr>
              <a:t>LIFEBILITY</a:t>
            </a:r>
            <a: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cs typeface="Arial" pitchFamily="34" charset="0"/>
                <a:hlinkClick r:id="rId2" tooltip="LIFEBILITY AWARD"/>
              </a:rPr>
              <a:t> AWARD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a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cs typeface="Arial" pitchFamily="34" charset="0"/>
              </a:rPr>
              <a:t>  </a:t>
            </a:r>
            <a:r>
              <a:rPr kumimoji="0" lang="it-IT" sz="1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cs typeface="Arial" pitchFamily="34" charset="0"/>
              </a:rPr>
              <a:t> </a:t>
            </a:r>
            <a: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ato"/>
                <a:cs typeface="Arial" pitchFamily="34" charset="0"/>
              </a:rPr>
              <a:t>EDIZIONE 2013/2014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ato"/>
                <a:cs typeface="Arial" pitchFamily="34" charset="0"/>
              </a:rPr>
              <a:t> 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a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ato"/>
              <a:cs typeface="Arial" pitchFamily="34" charset="0"/>
            </a:endParaRPr>
          </a:p>
        </p:txBody>
      </p:sp>
      <p:pic>
        <p:nvPicPr>
          <p:cNvPr id="1027" name="Picture 3" descr="http://lifebilityaward.ideatre60partner.it/upl/images/originals/webpageblocks/99/201310031301133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4000" cy="2605130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2195736" y="6273225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1600" b="1" dirty="0" smtClean="0"/>
              <a:t>www.lifebilityaward.com‎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915816" y="3140968"/>
            <a:ext cx="4464496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b="1" dirty="0" smtClean="0"/>
              <a:t>Chi siamo</a:t>
            </a:r>
          </a:p>
          <a:p>
            <a:pPr marL="363538" indent="-363538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b="1" dirty="0" smtClean="0"/>
              <a:t>Cosa è </a:t>
            </a:r>
            <a:r>
              <a:rPr lang="it-IT" sz="2400" b="1" dirty="0" err="1" smtClean="0"/>
              <a:t>Lifebility</a:t>
            </a:r>
            <a:endParaRPr lang="it-IT" sz="2400" b="1" dirty="0" smtClean="0"/>
          </a:p>
          <a:p>
            <a:pPr marL="363538" indent="-363538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b="1" dirty="0" smtClean="0"/>
              <a:t>Quali i riconoscimenti </a:t>
            </a:r>
          </a:p>
          <a:p>
            <a:pPr marL="363538" indent="-363538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b="1" dirty="0" err="1" smtClean="0"/>
              <a:t>Lifebility</a:t>
            </a:r>
            <a:r>
              <a:rPr lang="it-IT" sz="2400" b="1" dirty="0" smtClean="0"/>
              <a:t> in numeri </a:t>
            </a:r>
          </a:p>
          <a:p>
            <a:pPr marL="363538" indent="-363538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b="1" dirty="0" err="1" smtClean="0"/>
              <a:t>Lifebility</a:t>
            </a:r>
            <a:r>
              <a:rPr lang="it-IT" sz="2400" b="1" dirty="0" smtClean="0"/>
              <a:t> Immagine</a:t>
            </a:r>
          </a:p>
          <a:p>
            <a:endParaRPr lang="it-IT" b="1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0"/>
            <a:ext cx="9144000" cy="1774412"/>
            <a:chOff x="0" y="0"/>
            <a:chExt cx="9144000" cy="1774412"/>
          </a:xfrm>
        </p:grpSpPr>
        <p:sp>
          <p:nvSpPr>
            <p:cNvPr id="9" name="Rettangolo 8"/>
            <p:cNvSpPr/>
            <p:nvPr/>
          </p:nvSpPr>
          <p:spPr>
            <a:xfrm>
              <a:off x="0" y="0"/>
              <a:ext cx="9144000" cy="1772816"/>
            </a:xfrm>
            <a:prstGeom prst="rect">
              <a:avLst/>
            </a:prstGeom>
            <a:solidFill>
              <a:srgbClr val="48812B"/>
            </a:solidFill>
            <a:ln>
              <a:solidFill>
                <a:srgbClr val="549E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 descr="http://lifebilityaward.ideatre60partner.it/upl/images/originals/webpageblocks/99/2013100313011336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228184" cy="1774412"/>
            </a:xfrm>
            <a:prstGeom prst="rect">
              <a:avLst/>
            </a:prstGeom>
            <a:noFill/>
          </p:spPr>
        </p:pic>
      </p:grpSp>
      <p:sp>
        <p:nvSpPr>
          <p:cNvPr id="10" name="CasellaDiTesto 9"/>
          <p:cNvSpPr txBox="1"/>
          <p:nvPr/>
        </p:nvSpPr>
        <p:spPr>
          <a:xfrm>
            <a:off x="0" y="2564904"/>
            <a:ext cx="89644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fontAlgn="ctr"/>
            <a:r>
              <a:rPr lang="it-IT" sz="2400" dirty="0" smtClean="0"/>
              <a:t>Nelle 3 edizioni svoltesi, </a:t>
            </a:r>
            <a:r>
              <a:rPr lang="it-IT" sz="2400" dirty="0" err="1" smtClean="0"/>
              <a:t>Lifebility</a:t>
            </a:r>
            <a:r>
              <a:rPr lang="it-IT" sz="2400" dirty="0" smtClean="0"/>
              <a:t> ha:</a:t>
            </a:r>
          </a:p>
          <a:p>
            <a:pPr marL="712788" fontAlgn="ctr"/>
            <a:endParaRPr lang="it-IT" sz="2400" dirty="0" smtClean="0"/>
          </a:p>
          <a:p>
            <a:pPr marL="1789113" lvl="1" indent="-619125" fontAlgn="ctr">
              <a:buFont typeface="Wingdings" pitchFamily="2" charset="2"/>
              <a:buChar char="q"/>
            </a:pPr>
            <a:r>
              <a:rPr lang="it-IT" sz="2400" dirty="0" smtClean="0"/>
              <a:t>raccolto 348 progetti provenienti da tutta Italia, </a:t>
            </a:r>
          </a:p>
          <a:p>
            <a:pPr marL="1789113" lvl="1" indent="-619125" fontAlgn="ctr">
              <a:buFont typeface="Wingdings" pitchFamily="2" charset="2"/>
              <a:buChar char="q"/>
            </a:pPr>
            <a:r>
              <a:rPr lang="it-IT" sz="2400" dirty="0" smtClean="0"/>
              <a:t>erogato 41 premi</a:t>
            </a:r>
          </a:p>
          <a:p>
            <a:pPr marL="1789113" lvl="1" indent="-619125" fontAlgn="ctr">
              <a:buFont typeface="Wingdings" pitchFamily="2" charset="2"/>
              <a:buChar char="q"/>
            </a:pPr>
            <a:r>
              <a:rPr lang="it-IT" sz="2400" dirty="0" smtClean="0"/>
              <a:t>formato oltre 70 finalisti. </a:t>
            </a:r>
          </a:p>
          <a:p>
            <a:pPr marL="1789113" lvl="1" indent="-619125" fontAlgn="ctr"/>
            <a:r>
              <a:rPr lang="it-IT" sz="2400" dirty="0" smtClean="0"/>
              <a:t> </a:t>
            </a:r>
          </a:p>
          <a:p>
            <a:pPr algn="ctr" fontAlgn="ctr"/>
            <a:r>
              <a:rPr lang="it-IT" sz="2400" b="1" i="1" dirty="0" smtClean="0"/>
              <a:t>«Un concorso importante che dà speranza ai giovani e che li invita a investire le loro capacità in Italia», </a:t>
            </a:r>
          </a:p>
          <a:p>
            <a:pPr algn="ctr" fontAlgn="ctr"/>
            <a:endParaRPr lang="it-IT" sz="2400" b="1" i="1" dirty="0" smtClean="0"/>
          </a:p>
          <a:p>
            <a:pPr algn="ctr" fontAlgn="ctr"/>
            <a:r>
              <a:rPr lang="it-IT" sz="2400" dirty="0" smtClean="0"/>
              <a:t>il commento dell'ex assessore milanese alle Politiche Sociali </a:t>
            </a:r>
            <a:r>
              <a:rPr lang="it-IT" sz="2400" dirty="0" err="1" smtClean="0"/>
              <a:t>M.Moioli</a:t>
            </a:r>
            <a:r>
              <a:rPr lang="it-IT" sz="2400" dirty="0" smtClean="0"/>
              <a:t>.</a:t>
            </a:r>
          </a:p>
          <a:p>
            <a:pPr algn="ctr" fontAlgn="ctr"/>
            <a:endParaRPr lang="it-IT" sz="24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95536" y="177281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LIFEBILITY in numeri (3 edizione)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0"/>
            <a:ext cx="9144000" cy="1774412"/>
            <a:chOff x="0" y="0"/>
            <a:chExt cx="9144000" cy="1774412"/>
          </a:xfrm>
        </p:grpSpPr>
        <p:sp>
          <p:nvSpPr>
            <p:cNvPr id="9" name="Rettangolo 8"/>
            <p:cNvSpPr/>
            <p:nvPr/>
          </p:nvSpPr>
          <p:spPr>
            <a:xfrm>
              <a:off x="0" y="0"/>
              <a:ext cx="9144000" cy="1772816"/>
            </a:xfrm>
            <a:prstGeom prst="rect">
              <a:avLst/>
            </a:prstGeom>
            <a:solidFill>
              <a:srgbClr val="48812B"/>
            </a:solidFill>
            <a:ln>
              <a:solidFill>
                <a:srgbClr val="549E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 descr="http://lifebilityaward.ideatre60partner.it/upl/images/originals/webpageblocks/99/2013100313011336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228184" cy="1774412"/>
            </a:xfrm>
            <a:prstGeom prst="rect">
              <a:avLst/>
            </a:prstGeom>
            <a:noFill/>
          </p:spPr>
        </p:pic>
      </p:grpSp>
      <p:sp>
        <p:nvSpPr>
          <p:cNvPr id="8" name="CasellaDiTesto 7"/>
          <p:cNvSpPr txBox="1"/>
          <p:nvPr/>
        </p:nvSpPr>
        <p:spPr>
          <a:xfrm>
            <a:off x="395536" y="177281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LIFEBILITY Immagine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23528" y="3292535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/>
              <a:t>Obiettivi: </a:t>
            </a:r>
            <a:r>
              <a:rPr lang="it-IT" sz="2000" dirty="0" smtClean="0"/>
              <a:t>proporre immagini/messaggi che non abbiano bisogno di parole , quindi </a:t>
            </a:r>
            <a:r>
              <a:rPr lang="it-IT" sz="2000" b="1" dirty="0" smtClean="0"/>
              <a:t>comunicazione non verbale </a:t>
            </a:r>
            <a:r>
              <a:rPr lang="it-IT" sz="2000" dirty="0" smtClean="0"/>
              <a:t>… espressioni del viso e del corpo, atteggiamenti, sequenze che “comunichino” i valori promossi da </a:t>
            </a:r>
            <a:r>
              <a:rPr lang="it-IT" sz="2000" dirty="0" err="1" smtClean="0"/>
              <a:t>Lifebility</a:t>
            </a:r>
            <a:r>
              <a:rPr lang="it-IT" sz="2000" dirty="0" smtClean="0"/>
              <a:t>.</a:t>
            </a:r>
          </a:p>
          <a:p>
            <a:endParaRPr lang="it-IT" sz="2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95536" y="2276872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In memoria di Giorgio </a:t>
            </a:r>
            <a:r>
              <a:rPr lang="it-IT" sz="2000" dirty="0" err="1" smtClean="0"/>
              <a:t>Polver</a:t>
            </a:r>
            <a:r>
              <a:rPr lang="it-IT" sz="2000" dirty="0" smtClean="0"/>
              <a:t> che è stato un precursore, un “Guru” in Italia della Comunicazione non verbale, è stato istituito questo premio in parallelo a </a:t>
            </a:r>
            <a:r>
              <a:rPr lang="it-IT" sz="2000" dirty="0" err="1" smtClean="0"/>
              <a:t>Lifebility</a:t>
            </a:r>
            <a:r>
              <a:rPr lang="it-IT" sz="2000" dirty="0" smtClean="0"/>
              <a:t> Award.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23528" y="434536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La partecipazione è </a:t>
            </a:r>
            <a:r>
              <a:rPr lang="it-IT" sz="2000" b="1" u="sng" dirty="0" smtClean="0"/>
              <a:t>gratuita ed aperta a tutti </a:t>
            </a:r>
            <a:r>
              <a:rPr lang="it-IT" sz="2000" dirty="0" smtClean="0"/>
              <a:t>senza limite di età e di nazionalità.</a:t>
            </a:r>
            <a:br>
              <a:rPr lang="it-IT" sz="2000" dirty="0" smtClean="0"/>
            </a:br>
            <a:r>
              <a:rPr lang="it-IT" sz="2000" dirty="0" smtClean="0"/>
              <a:t>I partecipanti inviano le loro immagini o brevi sequenze. Sarà valutata l’aderenza agli obiettivi del progetto </a:t>
            </a:r>
            <a:r>
              <a:rPr lang="it-IT" sz="2000" dirty="0" err="1" smtClean="0"/>
              <a:t>Lifebility</a:t>
            </a:r>
            <a:r>
              <a:rPr lang="it-IT" sz="2000" dirty="0" smtClean="0"/>
              <a:t>, oltre alla qualità artistica, e quindi la pubblicazione online sul sito www.lifebilityaward.com dedicato al concorso.</a:t>
            </a:r>
            <a:endParaRPr lang="it-IT" sz="2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23528" y="5641504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I lavori saranno votati online. Il vincitore riceverà una Targa da parte della Associazione </a:t>
            </a:r>
            <a:r>
              <a:rPr lang="it-IT" sz="2000" dirty="0" err="1" smtClean="0"/>
              <a:t>Lifebility</a:t>
            </a:r>
            <a:r>
              <a:rPr lang="it-IT" sz="2000" dirty="0" smtClean="0"/>
              <a:t> ed un premio in attrezzature fotografiche.</a:t>
            </a:r>
            <a:br>
              <a:rPr lang="it-IT" sz="2000" dirty="0" smtClean="0"/>
            </a:b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0"/>
            <a:ext cx="9144000" cy="1774412"/>
            <a:chOff x="0" y="0"/>
            <a:chExt cx="9144000" cy="1774412"/>
          </a:xfrm>
        </p:grpSpPr>
        <p:sp>
          <p:nvSpPr>
            <p:cNvPr id="9" name="Rettangolo 8"/>
            <p:cNvSpPr/>
            <p:nvPr/>
          </p:nvSpPr>
          <p:spPr>
            <a:xfrm>
              <a:off x="0" y="0"/>
              <a:ext cx="9144000" cy="1772816"/>
            </a:xfrm>
            <a:prstGeom prst="rect">
              <a:avLst/>
            </a:prstGeom>
            <a:solidFill>
              <a:srgbClr val="48812B"/>
            </a:solidFill>
            <a:ln>
              <a:solidFill>
                <a:srgbClr val="549E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 descr="http://lifebilityaward.ideatre60partner.it/upl/images/originals/webpageblocks/99/2013100313011336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228184" cy="1774412"/>
            </a:xfrm>
            <a:prstGeom prst="rect">
              <a:avLst/>
            </a:prstGeom>
            <a:noFill/>
          </p:spPr>
        </p:pic>
      </p:grpSp>
      <p:sp>
        <p:nvSpPr>
          <p:cNvPr id="7" name="CasellaDiTesto 6"/>
          <p:cNvSpPr txBox="1"/>
          <p:nvPr/>
        </p:nvSpPr>
        <p:spPr>
          <a:xfrm>
            <a:off x="0" y="530120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4000" b="1" dirty="0" smtClean="0">
                <a:solidFill>
                  <a:srgbClr val="FF0000"/>
                </a:solidFill>
              </a:rPr>
              <a:t>www.lifebilityaward.com‎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77281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LIFEBILITY 4.ta edizione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270892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2400" b="1" dirty="0" smtClean="0"/>
              <a:t>c'è tempo fino al 31 marzo 2014 </a:t>
            </a:r>
            <a:r>
              <a:rPr lang="it-IT" sz="2400" dirty="0" smtClean="0"/>
              <a:t>per inviare il proprio progetto  direttamente attraverso il sito</a:t>
            </a:r>
            <a:endParaRPr lang="it-IT" sz="24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36512" y="382213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2400" b="1" dirty="0" smtClean="0"/>
              <a:t>Anche per il concorso </a:t>
            </a:r>
            <a:r>
              <a:rPr lang="it-IT" sz="2400" b="1" dirty="0" err="1" smtClean="0"/>
              <a:t>Lifebility</a:t>
            </a:r>
            <a:r>
              <a:rPr lang="it-IT" sz="2400" b="1" dirty="0" smtClean="0"/>
              <a:t> Immagine la scadenza è  31 marzo 2014 </a:t>
            </a:r>
            <a:r>
              <a:rPr lang="it-IT" sz="2400" dirty="0" smtClean="0"/>
              <a:t>per inviare il proprio lavoro</a:t>
            </a:r>
            <a:endParaRPr lang="it-IT" sz="2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0" y="494116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2400" b="1" dirty="0" smtClean="0">
                <a:solidFill>
                  <a:srgbClr val="FF0000"/>
                </a:solidFill>
              </a:rPr>
              <a:t>Istruzioni e dettagli all`indirizzo  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lifebilityaward.ideatre60partner.it/upl/images/originals/webpageblocks/99/20131003130113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2605130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2195736" y="6273225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1600" b="1" dirty="0" smtClean="0"/>
              <a:t>www.lifebilityaward.com‎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2780928"/>
            <a:ext cx="784887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I </a:t>
            </a:r>
            <a:r>
              <a:rPr lang="it-IT" sz="3200" b="1" dirty="0" err="1" smtClean="0"/>
              <a:t>Lions</a:t>
            </a:r>
            <a:endParaRPr lang="it-IT" sz="3200" b="1" dirty="0" smtClean="0"/>
          </a:p>
          <a:p>
            <a:pPr>
              <a:buFont typeface="Courier New" pitchFamily="49" charset="0"/>
              <a:buChar char="o"/>
            </a:pPr>
            <a:r>
              <a:rPr lang="it-IT" sz="2400" b="1" dirty="0" smtClean="0"/>
              <a:t> Organizzazione internazionale volontariato</a:t>
            </a:r>
          </a:p>
          <a:p>
            <a:pPr>
              <a:buFont typeface="Courier New" pitchFamily="49" charset="0"/>
              <a:buChar char="o"/>
            </a:pPr>
            <a:r>
              <a:rPr lang="it-IT" sz="2400" b="1" dirty="0"/>
              <a:t> </a:t>
            </a:r>
            <a:r>
              <a:rPr lang="it-IT" sz="2400" b="1" dirty="0" smtClean="0"/>
              <a:t>1.35 Milioni di Soci nel mondo</a:t>
            </a:r>
          </a:p>
          <a:p>
            <a:pPr>
              <a:buFont typeface="Courier New" pitchFamily="49" charset="0"/>
              <a:buChar char="o"/>
            </a:pPr>
            <a:r>
              <a:rPr lang="it-IT" sz="2400" b="1" dirty="0"/>
              <a:t> </a:t>
            </a:r>
            <a:r>
              <a:rPr lang="it-IT" sz="2400" b="1" dirty="0" smtClean="0"/>
              <a:t>Presente in Italia con 1.200 Club  e 49.000 Soci</a:t>
            </a:r>
          </a:p>
          <a:p>
            <a:pPr>
              <a:buFont typeface="Courier New" pitchFamily="49" charset="0"/>
              <a:buChar char="o"/>
            </a:pPr>
            <a:endParaRPr lang="it-IT" sz="1200" b="1" dirty="0" smtClean="0"/>
          </a:p>
          <a:p>
            <a:pPr algn="ctr"/>
            <a:r>
              <a:rPr lang="it-IT" sz="2400" b="1" dirty="0" smtClean="0"/>
              <a:t> dal Codice etico: </a:t>
            </a:r>
          </a:p>
          <a:p>
            <a:pPr algn="ctr"/>
            <a:r>
              <a:rPr lang="it-IT" sz="2400" b="1" i="1" dirty="0" smtClean="0"/>
              <a:t>“dimostrare con l'eccellenza delle opere e la solerzia del lavoro, la serietà della vocazione al </a:t>
            </a:r>
            <a:r>
              <a:rPr lang="it-IT" sz="2400" b="1" i="1" dirty="0" err="1" smtClean="0"/>
              <a:t>servizio…</a:t>
            </a:r>
            <a:r>
              <a:rPr lang="it-IT" sz="2400" b="1" i="1" dirty="0" smtClean="0"/>
              <a:t>"</a:t>
            </a:r>
            <a:endParaRPr lang="it-IT" sz="2400" b="1" i="1" dirty="0" smtClean="0"/>
          </a:p>
          <a:p>
            <a:pPr algn="ctr"/>
            <a:r>
              <a:rPr lang="it-IT" b="1" dirty="0"/>
              <a:t>	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lifebilityaward.ideatre60partner.it/upl/images/originals/webpageblocks/99/20131003130113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2605130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2195736" y="6273225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1600" b="1" dirty="0" smtClean="0"/>
              <a:t>www.lifebilityaward.com‎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2636912"/>
            <a:ext cx="8964488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3200" b="1" dirty="0" smtClean="0"/>
              <a:t>LIFEBILITY – </a:t>
            </a:r>
            <a:r>
              <a:rPr lang="it-IT" sz="2400" dirty="0" smtClean="0"/>
              <a:t>(life + ability) migliorare la “vivibilità” in senso lato </a:t>
            </a:r>
          </a:p>
          <a:p>
            <a:pPr marL="1089025" lvl="2" indent="-174625">
              <a:buFont typeface="Courier New" pitchFamily="49" charset="0"/>
              <a:buChar char="o"/>
            </a:pPr>
            <a:r>
              <a:rPr lang="it-IT" sz="2400" b="1" dirty="0" smtClean="0"/>
              <a:t> Nasce dall`idea di un Club</a:t>
            </a:r>
          </a:p>
          <a:p>
            <a:pPr marL="1089025" lvl="2" indent="-174625">
              <a:buFont typeface="Courier New" pitchFamily="49" charset="0"/>
              <a:buChar char="o"/>
            </a:pPr>
            <a:r>
              <a:rPr lang="it-IT" sz="2400" b="1" dirty="0"/>
              <a:t> </a:t>
            </a:r>
            <a:r>
              <a:rPr lang="it-IT" sz="2400" b="1" dirty="0" smtClean="0"/>
              <a:t>Si apre alla partecipazione di altri Club lombardi</a:t>
            </a:r>
          </a:p>
          <a:p>
            <a:pPr marL="1089025" lvl="2" indent="-174625">
              <a:buFont typeface="Courier New" pitchFamily="49" charset="0"/>
              <a:buChar char="o"/>
            </a:pPr>
            <a:r>
              <a:rPr lang="it-IT" sz="2400" b="1" dirty="0"/>
              <a:t> </a:t>
            </a:r>
            <a:r>
              <a:rPr lang="it-IT" sz="2400" b="1" dirty="0" smtClean="0"/>
              <a:t>Oggi interessa anche Trentino, Toscana, Lazio</a:t>
            </a:r>
          </a:p>
          <a:p>
            <a:pPr marL="1089025" lvl="2" indent="-174625">
              <a:buFont typeface="Courier New" pitchFamily="49" charset="0"/>
              <a:buChar char="o"/>
            </a:pPr>
            <a:r>
              <a:rPr lang="it-IT" sz="2400" b="1" dirty="0" smtClean="0"/>
              <a:t> Presentata la 4 edizione</a:t>
            </a:r>
          </a:p>
          <a:p>
            <a:pPr marL="1089025" lvl="2" indent="-174625">
              <a:buFont typeface="Courier New" pitchFamily="49" charset="0"/>
              <a:buChar char="o"/>
            </a:pPr>
            <a:r>
              <a:rPr lang="it-IT" sz="2400" b="1" dirty="0"/>
              <a:t> </a:t>
            </a:r>
            <a:r>
              <a:rPr lang="it-IT" sz="2400" b="1" dirty="0" smtClean="0"/>
              <a:t>Organizzato in comitati :</a:t>
            </a:r>
          </a:p>
          <a:p>
            <a:pPr marL="1627188" lvl="3" indent="-255588">
              <a:buFont typeface="Arial" pitchFamily="34" charset="0"/>
              <a:buChar char="•"/>
            </a:pPr>
            <a:r>
              <a:rPr lang="it-IT" sz="2000" b="1" dirty="0" smtClean="0"/>
              <a:t>Operativo, </a:t>
            </a:r>
          </a:p>
          <a:p>
            <a:pPr marL="1627188" lvl="3" indent="-255588">
              <a:buFont typeface="Arial" pitchFamily="34" charset="0"/>
              <a:buChar char="•"/>
            </a:pPr>
            <a:r>
              <a:rPr lang="it-IT" sz="2000" b="1" dirty="0" smtClean="0"/>
              <a:t>Tecnico Scientifico</a:t>
            </a:r>
          </a:p>
          <a:p>
            <a:pPr marL="1627188" lvl="3" indent="-255588">
              <a:buFont typeface="Arial" pitchFamily="34" charset="0"/>
              <a:buChar char="•"/>
            </a:pPr>
            <a:r>
              <a:rPr lang="it-IT" sz="2000" b="1" dirty="0" smtClean="0"/>
              <a:t>Tutoring</a:t>
            </a:r>
          </a:p>
          <a:p>
            <a:r>
              <a:rPr lang="it-IT" b="1" dirty="0"/>
              <a:t>	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0" y="0"/>
            <a:ext cx="9144000" cy="1774412"/>
            <a:chOff x="0" y="0"/>
            <a:chExt cx="9144000" cy="1774412"/>
          </a:xfrm>
        </p:grpSpPr>
        <p:sp>
          <p:nvSpPr>
            <p:cNvPr id="9" name="Rettangolo 8"/>
            <p:cNvSpPr/>
            <p:nvPr/>
          </p:nvSpPr>
          <p:spPr>
            <a:xfrm>
              <a:off x="0" y="0"/>
              <a:ext cx="9144000" cy="1772816"/>
            </a:xfrm>
            <a:prstGeom prst="rect">
              <a:avLst/>
            </a:prstGeom>
            <a:solidFill>
              <a:srgbClr val="48812B"/>
            </a:solidFill>
            <a:ln>
              <a:solidFill>
                <a:srgbClr val="549E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 descr="http://lifebilityaward.ideatre60partner.it/upl/images/originals/webpageblocks/99/2013100313011336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228184" cy="1774412"/>
            </a:xfrm>
            <a:prstGeom prst="rect">
              <a:avLst/>
            </a:prstGeom>
            <a:noFill/>
          </p:spPr>
        </p:pic>
      </p:grpSp>
      <p:sp>
        <p:nvSpPr>
          <p:cNvPr id="7" name="CasellaDiTesto 6"/>
          <p:cNvSpPr txBox="1"/>
          <p:nvPr/>
        </p:nvSpPr>
        <p:spPr>
          <a:xfrm>
            <a:off x="2195736" y="6273225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1600" b="1" dirty="0" smtClean="0"/>
              <a:t>www.lifebilityaward.com‎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1988840"/>
            <a:ext cx="835292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LIFEBILITY è  un CONCORSO per IDEE</a:t>
            </a:r>
          </a:p>
          <a:p>
            <a:pPr algn="ctr">
              <a:buFont typeface="Courier New" pitchFamily="49" charset="0"/>
              <a:buChar char="o"/>
            </a:pPr>
            <a:endParaRPr lang="it-IT" sz="1200" b="1" dirty="0" smtClean="0"/>
          </a:p>
          <a:p>
            <a:pPr marL="363538" indent="-363538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/>
              <a:t>L</a:t>
            </a:r>
            <a:r>
              <a:rPr lang="it-IT" sz="2400" b="1" dirty="0" smtClean="0"/>
              <a:t>anciato </a:t>
            </a:r>
            <a:r>
              <a:rPr lang="it-IT" sz="2400" b="1" dirty="0"/>
              <a:t>per sollecitare i giovani a sviluppare il loro “spirito imprenditoriale” applicato al </a:t>
            </a:r>
            <a:r>
              <a:rPr lang="it-IT" sz="2400" b="1" dirty="0" smtClean="0"/>
              <a:t>sociale.</a:t>
            </a:r>
          </a:p>
          <a:p>
            <a:pPr marL="363538" indent="-363538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 smtClean="0"/>
              <a:t>Chiediamo </a:t>
            </a:r>
            <a:r>
              <a:rPr lang="it-IT" sz="2400" b="1" dirty="0"/>
              <a:t>ai ragazzi tra i 18 e i 30 anni di inviarci progetti che abbiano un impatto benefico sulla </a:t>
            </a:r>
            <a:r>
              <a:rPr lang="it-IT" sz="2400" b="1" dirty="0" smtClean="0"/>
              <a:t>collettività, economicamente sostenibili.</a:t>
            </a:r>
          </a:p>
          <a:p>
            <a:pPr marL="363538" indent="-363538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 smtClean="0"/>
              <a:t>L'obiettivo </a:t>
            </a:r>
            <a:r>
              <a:rPr lang="it-IT" sz="2400" b="1" dirty="0"/>
              <a:t>è invitarli a pensare e ad agire da imprenditori, caratteristica sempre più richiesta nel mondo di oggi, in un settore che però faccia crescere anche il loro senso etico».</a:t>
            </a:r>
            <a:br>
              <a:rPr lang="it-IT" sz="2400" b="1" dirty="0"/>
            </a:br>
            <a:endParaRPr lang="it-IT" sz="2400" b="1" dirty="0"/>
          </a:p>
          <a:p>
            <a:pPr algn="just">
              <a:buFont typeface="Courier New" pitchFamily="49" charset="0"/>
              <a:buChar char="o"/>
            </a:pP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0"/>
            <a:ext cx="9144000" cy="1774412"/>
            <a:chOff x="0" y="0"/>
            <a:chExt cx="9144000" cy="1774412"/>
          </a:xfrm>
        </p:grpSpPr>
        <p:sp>
          <p:nvSpPr>
            <p:cNvPr id="9" name="Rettangolo 8"/>
            <p:cNvSpPr/>
            <p:nvPr/>
          </p:nvSpPr>
          <p:spPr>
            <a:xfrm>
              <a:off x="0" y="0"/>
              <a:ext cx="9144000" cy="1772816"/>
            </a:xfrm>
            <a:prstGeom prst="rect">
              <a:avLst/>
            </a:prstGeom>
            <a:solidFill>
              <a:srgbClr val="48812B"/>
            </a:solidFill>
            <a:ln>
              <a:solidFill>
                <a:srgbClr val="549E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 descr="http://lifebilityaward.ideatre60partner.it/upl/images/originals/webpageblocks/99/2013100313011336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228184" cy="1774412"/>
            </a:xfrm>
            <a:prstGeom prst="rect">
              <a:avLst/>
            </a:prstGeom>
            <a:noFill/>
          </p:spPr>
        </p:pic>
      </p:grpSp>
      <p:sp>
        <p:nvSpPr>
          <p:cNvPr id="7" name="CasellaDiTesto 6"/>
          <p:cNvSpPr txBox="1"/>
          <p:nvPr/>
        </p:nvSpPr>
        <p:spPr>
          <a:xfrm>
            <a:off x="2195736" y="6273225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1600" b="1" dirty="0" smtClean="0"/>
              <a:t>www.lifebilityaward.com‎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988840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LIFEBILITY offre OPPORTUNITA`</a:t>
            </a:r>
          </a:p>
          <a:p>
            <a:pPr algn="ctr">
              <a:buFont typeface="Courier New" pitchFamily="49" charset="0"/>
              <a:buChar char="o"/>
            </a:pPr>
            <a:endParaRPr lang="it-IT" sz="2000" b="1" dirty="0" smtClean="0"/>
          </a:p>
          <a:p>
            <a:pPr marL="268288" indent="-268288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/>
              <a:t>C</a:t>
            </a:r>
            <a:r>
              <a:rPr lang="it-IT" sz="2400" b="1" dirty="0" smtClean="0"/>
              <a:t>imentarsi in un contesto organizzato e scientificamente supportato nello  sviluppo della loro creatività, applicata </a:t>
            </a:r>
            <a:r>
              <a:rPr lang="it-IT" sz="2400" b="1" dirty="0"/>
              <a:t>al </a:t>
            </a:r>
            <a:r>
              <a:rPr lang="it-IT" sz="2400" b="1" dirty="0" smtClean="0"/>
              <a:t>sociale</a:t>
            </a:r>
            <a:r>
              <a:rPr lang="it-IT" sz="2400" b="1" dirty="0" smtClean="0"/>
              <a:t>.</a:t>
            </a:r>
          </a:p>
          <a:p>
            <a:pPr marL="268288" indent="-268288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 smtClean="0"/>
              <a:t>Imparare a lavorare in gruppo.</a:t>
            </a:r>
            <a:endParaRPr lang="it-IT" sz="2400" b="1" dirty="0" smtClean="0"/>
          </a:p>
          <a:p>
            <a:pPr marL="268288" indent="-268288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 smtClean="0"/>
              <a:t>Imparare a sviluppare e trasformare progressivamente la propria idea in una realtà  imprenditoriale, socialmente utile ed economicamente sostenibile.</a:t>
            </a:r>
            <a:endParaRPr lang="it-IT" sz="2400" b="1" dirty="0"/>
          </a:p>
          <a:p>
            <a:pPr marL="268288" indent="-268288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 smtClean="0"/>
              <a:t>Entrare in contatto con il mondo del lavoro.</a:t>
            </a:r>
          </a:p>
          <a:p>
            <a:pPr marL="268288" indent="-268288" algn="ctr">
              <a:buFont typeface="Courier New" pitchFamily="49" charset="0"/>
              <a:buChar char="o"/>
            </a:pPr>
            <a:endParaRPr lang="it-IT" b="1" dirty="0" smtClean="0"/>
          </a:p>
          <a:p>
            <a:pPr>
              <a:buFont typeface="Courier New" pitchFamily="49" charset="0"/>
              <a:buChar char="o"/>
            </a:pP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0"/>
            <a:ext cx="9144000" cy="1774412"/>
            <a:chOff x="0" y="0"/>
            <a:chExt cx="9144000" cy="1774412"/>
          </a:xfrm>
        </p:grpSpPr>
        <p:sp>
          <p:nvSpPr>
            <p:cNvPr id="9" name="Rettangolo 8"/>
            <p:cNvSpPr/>
            <p:nvPr/>
          </p:nvSpPr>
          <p:spPr>
            <a:xfrm>
              <a:off x="0" y="0"/>
              <a:ext cx="9144000" cy="1772816"/>
            </a:xfrm>
            <a:prstGeom prst="rect">
              <a:avLst/>
            </a:prstGeom>
            <a:solidFill>
              <a:srgbClr val="48812B"/>
            </a:solidFill>
            <a:ln>
              <a:solidFill>
                <a:srgbClr val="549E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 descr="http://lifebilityaward.ideatre60partner.it/upl/images/originals/webpageblocks/99/2013100313011336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228184" cy="1774412"/>
            </a:xfrm>
            <a:prstGeom prst="rect">
              <a:avLst/>
            </a:prstGeom>
            <a:noFill/>
          </p:spPr>
        </p:pic>
      </p:grpSp>
      <p:sp>
        <p:nvSpPr>
          <p:cNvPr id="7" name="CasellaDiTesto 6"/>
          <p:cNvSpPr txBox="1"/>
          <p:nvPr/>
        </p:nvSpPr>
        <p:spPr>
          <a:xfrm>
            <a:off x="2195736" y="6273225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1600" b="1" dirty="0" smtClean="0"/>
              <a:t>www.lifebilityaward.com‎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77281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LIFEBILITY aperto a 6 Categorie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195736" y="249289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Bioingegneria e Biotecnologie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pic>
        <p:nvPicPr>
          <p:cNvPr id="11" name="Picture 2" descr="http://lifebilityaward.ideatre60partner.it/upl/ckuploads/images/Bioingegner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420888"/>
            <a:ext cx="705732" cy="611560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>
            <a:off x="2123728" y="3111351"/>
            <a:ext cx="4536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Trasporti e Mobilità</a:t>
            </a:r>
            <a:endParaRPr lang="it-IT" sz="2400" dirty="0"/>
          </a:p>
        </p:txBody>
      </p:sp>
      <p:pic>
        <p:nvPicPr>
          <p:cNvPr id="13" name="Picture 4" descr="http://lifebilityaward.ideatre60partner.it/upl/ckuploads/images/Trasport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3068960"/>
            <a:ext cx="633671" cy="576064"/>
          </a:xfrm>
          <a:prstGeom prst="rect">
            <a:avLst/>
          </a:prstGeom>
          <a:noFill/>
        </p:spPr>
      </p:pic>
      <p:sp>
        <p:nvSpPr>
          <p:cNvPr id="14" name="CasellaDiTesto 13"/>
          <p:cNvSpPr txBox="1"/>
          <p:nvPr/>
        </p:nvSpPr>
        <p:spPr>
          <a:xfrm>
            <a:off x="2159225" y="4869160"/>
            <a:ext cx="5365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Comunicazione , Immagine</a:t>
            </a:r>
            <a:r>
              <a:rPr lang="it-IT" sz="2400" dirty="0" smtClean="0"/>
              <a:t>  </a:t>
            </a:r>
            <a:r>
              <a:rPr lang="it-IT" sz="2400" b="1" dirty="0"/>
              <a:t>e </a:t>
            </a:r>
            <a:r>
              <a:rPr lang="it-IT" sz="2400" b="1" dirty="0" smtClean="0"/>
              <a:t>design. </a:t>
            </a:r>
            <a:endParaRPr lang="it-IT" sz="2400" dirty="0"/>
          </a:p>
        </p:txBody>
      </p:sp>
      <p:pic>
        <p:nvPicPr>
          <p:cNvPr id="15" name="Picture 6" descr="http://lifebilityaward.ideatre60partner.it/upl/ckuploads/images/Comunicazio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4797152"/>
            <a:ext cx="611979" cy="504056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2160239" y="3717032"/>
            <a:ext cx="4355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Energia e Ambiente</a:t>
            </a:r>
            <a:endParaRPr lang="it-IT" sz="2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160239" y="4293096"/>
            <a:ext cx="392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Nutrizione</a:t>
            </a:r>
            <a:endParaRPr lang="it-IT" sz="24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123727" y="5514031"/>
            <a:ext cx="5184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Turismo e Beni Culturali</a:t>
            </a:r>
            <a:endParaRPr lang="it-IT" sz="2400" dirty="0"/>
          </a:p>
        </p:txBody>
      </p:sp>
      <p:pic>
        <p:nvPicPr>
          <p:cNvPr id="19" name="Picture 8" descr="http://lifebilityaward.ideatre60partner.it/upl/ckuploads/images/Energi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3645024"/>
            <a:ext cx="792088" cy="576064"/>
          </a:xfrm>
          <a:prstGeom prst="rect">
            <a:avLst/>
          </a:prstGeom>
          <a:noFill/>
        </p:spPr>
      </p:pic>
      <p:pic>
        <p:nvPicPr>
          <p:cNvPr id="20" name="Picture 10" descr="http://lifebilityaward.ideatre60partner.it/upl/ckuploads/images/Nutrizion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4257600"/>
            <a:ext cx="576064" cy="539552"/>
          </a:xfrm>
          <a:prstGeom prst="rect">
            <a:avLst/>
          </a:prstGeom>
          <a:noFill/>
        </p:spPr>
      </p:pic>
      <p:pic>
        <p:nvPicPr>
          <p:cNvPr id="21" name="Picture 12" descr="http://lifebilityaward.ideatre60partner.it/upl/ckuploads/images/Turism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5514031"/>
            <a:ext cx="683567" cy="651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0"/>
            <a:ext cx="9144000" cy="1774412"/>
            <a:chOff x="0" y="0"/>
            <a:chExt cx="9144000" cy="1774412"/>
          </a:xfrm>
        </p:grpSpPr>
        <p:sp>
          <p:nvSpPr>
            <p:cNvPr id="9" name="Rettangolo 8"/>
            <p:cNvSpPr/>
            <p:nvPr/>
          </p:nvSpPr>
          <p:spPr>
            <a:xfrm>
              <a:off x="0" y="0"/>
              <a:ext cx="9144000" cy="1772816"/>
            </a:xfrm>
            <a:prstGeom prst="rect">
              <a:avLst/>
            </a:prstGeom>
            <a:solidFill>
              <a:srgbClr val="48812B"/>
            </a:solidFill>
            <a:ln>
              <a:solidFill>
                <a:srgbClr val="549E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 descr="http://lifebilityaward.ideatre60partner.it/upl/images/originals/webpageblocks/99/2013100313011336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228184" cy="1774412"/>
            </a:xfrm>
            <a:prstGeom prst="rect">
              <a:avLst/>
            </a:prstGeom>
            <a:noFill/>
          </p:spPr>
        </p:pic>
      </p:grpSp>
      <p:sp>
        <p:nvSpPr>
          <p:cNvPr id="7" name="CasellaDiTesto 6"/>
          <p:cNvSpPr txBox="1"/>
          <p:nvPr/>
        </p:nvSpPr>
        <p:spPr>
          <a:xfrm>
            <a:off x="2195736" y="6273225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1600" b="1" dirty="0" smtClean="0"/>
              <a:t>www.lifebilityaward.com‎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772816"/>
            <a:ext cx="842493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LIFEBILITY offre PREMI</a:t>
            </a:r>
          </a:p>
          <a:p>
            <a:pPr marL="268288" indent="-268288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000" b="1" dirty="0" smtClean="0"/>
              <a:t>Tra i pervenuti saranno selezionati 36 </a:t>
            </a:r>
            <a:r>
              <a:rPr lang="it-IT" sz="2000" b="1" smtClean="0"/>
              <a:t>progetti </a:t>
            </a:r>
            <a:r>
              <a:rPr lang="it-IT" sz="2000" b="1" smtClean="0"/>
              <a:t>– minimo 2 </a:t>
            </a:r>
            <a:r>
              <a:rPr lang="it-IT" sz="2000" b="1"/>
              <a:t>p</a:t>
            </a:r>
            <a:r>
              <a:rPr lang="it-IT" sz="2000" b="1" smtClean="0"/>
              <a:t>er </a:t>
            </a:r>
            <a:r>
              <a:rPr lang="it-IT" sz="2000" b="1" smtClean="0"/>
              <a:t>Categoria  </a:t>
            </a:r>
            <a:endParaRPr lang="it-IT" sz="2000" b="1" dirty="0" smtClean="0"/>
          </a:p>
          <a:p>
            <a:pPr marL="268288" indent="-268288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000" b="1" dirty="0" smtClean="0"/>
              <a:t>Attraverso il giudizio dal Comitato Tecnico Scientifico di cui fanno parte rappresentanti delle Università ed istituzioni scientifiche</a:t>
            </a:r>
          </a:p>
          <a:p>
            <a:pPr marL="268288" indent="-268288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000" b="1" dirty="0" smtClean="0"/>
              <a:t>assegnati premi di diversa natura</a:t>
            </a:r>
          </a:p>
          <a:p>
            <a:pPr marL="268288" indent="-268288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000" b="1" dirty="0" smtClean="0"/>
              <a:t>Il primo (per i 36 finalisti),  costituito  da formazione e tutoring  sulla formulazione del Business </a:t>
            </a:r>
            <a:r>
              <a:rPr lang="it-IT" sz="2000" b="1" dirty="0" err="1" smtClean="0"/>
              <a:t>Plan</a:t>
            </a:r>
            <a:r>
              <a:rPr lang="it-IT" sz="2000" b="1" dirty="0" smtClean="0"/>
              <a:t> </a:t>
            </a:r>
          </a:p>
          <a:p>
            <a:pPr marL="268288" indent="-268288"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000" b="1" dirty="0" smtClean="0"/>
              <a:t>Successiva aggiudicazione premi sulla base dell`idea e del BP: 1 premio per Categoria</a:t>
            </a:r>
          </a:p>
          <a:p>
            <a:pPr marL="1182688" lvl="2" indent="-268288">
              <a:buFont typeface="Wingdings" pitchFamily="2" charset="2"/>
              <a:buChar char="§"/>
            </a:pPr>
            <a:r>
              <a:rPr lang="it-IT" sz="2000" b="1" dirty="0" smtClean="0"/>
              <a:t> in denaro, (5.000€)</a:t>
            </a:r>
          </a:p>
          <a:p>
            <a:pPr marL="1182688" lvl="2" indent="-268288">
              <a:buFont typeface="Wingdings" pitchFamily="2" charset="2"/>
              <a:buChar char="§"/>
            </a:pPr>
            <a:r>
              <a:rPr lang="it-IT" sz="2000" b="1" dirty="0" smtClean="0"/>
              <a:t>Programma di tutoring per dare vita ad una Start Up</a:t>
            </a:r>
          </a:p>
          <a:p>
            <a:pPr marL="268288" lvl="2" indent="-268288">
              <a:buFont typeface="Courier New" pitchFamily="49" charset="0"/>
              <a:buChar char="o"/>
            </a:pPr>
            <a:r>
              <a:rPr lang="it-IT" sz="2000" b="1" dirty="0" smtClean="0"/>
              <a:t> Sono previsti altri riconoscimenti, Stage offerti dalle Aziende sponsor.</a:t>
            </a:r>
          </a:p>
          <a:p>
            <a:pPr marL="1182688" lvl="2" indent="-268288">
              <a:buFont typeface="Wingdings" pitchFamily="2" charset="2"/>
              <a:buChar char="§"/>
            </a:pPr>
            <a:endParaRPr lang="it-IT" sz="2000" b="1" dirty="0" smtClean="0"/>
          </a:p>
          <a:p>
            <a:pPr marL="1182688" lvl="2" indent="-268288"/>
            <a:r>
              <a:rPr lang="it-IT" sz="2000" b="1" dirty="0" smtClean="0"/>
              <a:t>		</a:t>
            </a:r>
          </a:p>
          <a:p>
            <a:pPr marL="268288" indent="-268288">
              <a:spcAft>
                <a:spcPts val="600"/>
              </a:spcAft>
              <a:buFont typeface="Courier New" pitchFamily="49" charset="0"/>
              <a:buChar char="o"/>
            </a:pPr>
            <a:endParaRPr lang="it-IT" sz="2000" b="1" dirty="0" smtClean="0"/>
          </a:p>
          <a:p>
            <a:pPr marL="93663" indent="-93663"/>
            <a:endParaRPr lang="it-IT" sz="2400" b="1" dirty="0"/>
          </a:p>
          <a:p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0"/>
            <a:ext cx="9144000" cy="1774412"/>
            <a:chOff x="0" y="0"/>
            <a:chExt cx="9144000" cy="1774412"/>
          </a:xfrm>
        </p:grpSpPr>
        <p:sp>
          <p:nvSpPr>
            <p:cNvPr id="9" name="Rettangolo 8"/>
            <p:cNvSpPr/>
            <p:nvPr/>
          </p:nvSpPr>
          <p:spPr>
            <a:xfrm>
              <a:off x="0" y="0"/>
              <a:ext cx="9144000" cy="1772816"/>
            </a:xfrm>
            <a:prstGeom prst="rect">
              <a:avLst/>
            </a:prstGeom>
            <a:solidFill>
              <a:srgbClr val="48812B"/>
            </a:solidFill>
            <a:ln>
              <a:solidFill>
                <a:srgbClr val="549E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 descr="http://lifebilityaward.ideatre60partner.it/upl/images/originals/webpageblocks/99/2013100313011336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228184" cy="1774412"/>
            </a:xfrm>
            <a:prstGeom prst="rect">
              <a:avLst/>
            </a:prstGeom>
            <a:noFill/>
          </p:spPr>
        </p:pic>
      </p:grpSp>
      <p:sp>
        <p:nvSpPr>
          <p:cNvPr id="7" name="CasellaDiTesto 6"/>
          <p:cNvSpPr txBox="1"/>
          <p:nvPr/>
        </p:nvSpPr>
        <p:spPr>
          <a:xfrm>
            <a:off x="2195736" y="6273225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1600" b="1" dirty="0" smtClean="0"/>
              <a:t>www.lifebilityaward.com‎</a:t>
            </a:r>
            <a:endParaRPr lang="it-IT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564904"/>
            <a:ext cx="516242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708921"/>
            <a:ext cx="4070007" cy="316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>
            <a:off x="395536" y="177281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LIFEBILITY in numeri (3 edizione)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0"/>
            <a:ext cx="9144000" cy="1774412"/>
            <a:chOff x="0" y="0"/>
            <a:chExt cx="9144000" cy="1774412"/>
          </a:xfrm>
        </p:grpSpPr>
        <p:sp>
          <p:nvSpPr>
            <p:cNvPr id="9" name="Rettangolo 8"/>
            <p:cNvSpPr/>
            <p:nvPr/>
          </p:nvSpPr>
          <p:spPr>
            <a:xfrm>
              <a:off x="0" y="0"/>
              <a:ext cx="9144000" cy="1772816"/>
            </a:xfrm>
            <a:prstGeom prst="rect">
              <a:avLst/>
            </a:prstGeom>
            <a:solidFill>
              <a:srgbClr val="48812B"/>
            </a:solidFill>
            <a:ln>
              <a:solidFill>
                <a:srgbClr val="549E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 descr="http://lifebilityaward.ideatre60partner.it/upl/images/originals/webpageblocks/99/2013100313011336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228184" cy="1774412"/>
            </a:xfrm>
            <a:prstGeom prst="rect">
              <a:avLst/>
            </a:prstGeom>
            <a:noFill/>
          </p:spPr>
        </p:pic>
      </p:grpSp>
      <p:sp>
        <p:nvSpPr>
          <p:cNvPr id="7" name="CasellaDiTesto 6"/>
          <p:cNvSpPr txBox="1"/>
          <p:nvPr/>
        </p:nvSpPr>
        <p:spPr>
          <a:xfrm>
            <a:off x="2195736" y="6273225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it-IT" sz="1600" b="1" dirty="0" smtClean="0"/>
              <a:t>www.lifebilityaward.com‎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77281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LIFEBILITY in numeri (3 edizione)</a:t>
            </a:r>
            <a:endParaRPr lang="it-IT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068960"/>
            <a:ext cx="4716016" cy="275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068960"/>
            <a:ext cx="4104456" cy="22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625</Words>
  <Application>Microsoft Office PowerPoint</Application>
  <PresentationFormat>Presentazione su schermo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SV</dc:creator>
  <cp:lastModifiedBy>SV</cp:lastModifiedBy>
  <cp:revision>7</cp:revision>
  <dcterms:created xsi:type="dcterms:W3CDTF">2013-12-01T11:47:50Z</dcterms:created>
  <dcterms:modified xsi:type="dcterms:W3CDTF">2014-01-28T12:51:32Z</dcterms:modified>
</cp:coreProperties>
</file>