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8" r:id="rId27"/>
    <p:sldId id="289" r:id="rId28"/>
    <p:sldId id="290" r:id="rId29"/>
    <p:sldId id="291" r:id="rId30"/>
    <p:sldId id="292" r:id="rId31"/>
    <p:sldId id="293" r:id="rId32"/>
    <p:sldId id="272" r:id="rId33"/>
    <p:sldId id="273" r:id="rId34"/>
    <p:sldId id="274" r:id="rId35"/>
    <p:sldId id="294" r:id="rId36"/>
    <p:sldId id="295" r:id="rId37"/>
    <p:sldId id="296" r:id="rId38"/>
    <p:sldId id="297" r:id="rId39"/>
    <p:sldId id="299" r:id="rId40"/>
    <p:sldId id="298" r:id="rId41"/>
    <p:sldId id="300" r:id="rId42"/>
    <p:sldId id="301" r:id="rId43"/>
    <p:sldId id="302" r:id="rId44"/>
    <p:sldId id="303" r:id="rId45"/>
    <p:sldId id="304" r:id="rId46"/>
    <p:sldId id="306" r:id="rId47"/>
    <p:sldId id="305" r:id="rId48"/>
    <p:sldId id="307" r:id="rId49"/>
    <p:sldId id="308" r:id="rId50"/>
    <p:sldId id="309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55364-C266-4A1F-8CD6-5BECBD3A7D0D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823AB-3AAC-48E0-802F-DE6F334FE9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04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0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51513-981D-49A1-A16F-78E4862243B6}" type="slidenum">
              <a:rPr lang="it-IT" sz="1200" smtClean="0"/>
              <a:pPr eaLnBrk="1" hangingPunct="1"/>
              <a:t>2</a:t>
            </a:fld>
            <a:endParaRPr lang="it-I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FF94CC-923A-4FF1-B514-14CB29394AE4}" type="datetimeFigureOut">
              <a:rPr lang="it-IT" smtClean="0"/>
              <a:t>18/10/2013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2B6302-61F6-4CC8-AE78-408D6739768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checomunitarie.it/attivita/16206/raccomandazioni-del-consiglio-ue" TargetMode="External"/><Relationship Id="rId2" Type="http://schemas.openxmlformats.org/officeDocument/2006/relationships/hyperlink" Target="http://www.politichecomunitarie.it/attivita/15919/nuovo-ciclo-della-strategia-2008-201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Capitolo II: </a:t>
            </a:r>
            <a:br>
              <a:rPr lang="it-IT" b="1" dirty="0" smtClean="0"/>
            </a:br>
            <a:r>
              <a:rPr lang="it-IT" b="1" dirty="0" smtClean="0"/>
              <a:t>Fatti, Leggi, Istituzioni e budget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mtClean="0"/>
              <a:t>Economia Europa</a:t>
            </a:r>
          </a:p>
          <a:p>
            <a:r>
              <a:rPr lang="it-IT" smtClean="0"/>
              <a:t>Università di Parma</a:t>
            </a:r>
          </a:p>
          <a:p>
            <a:r>
              <a:rPr lang="it-IT" smtClean="0"/>
              <a:t>Valentina Cattivelli</a:t>
            </a:r>
          </a:p>
          <a:p>
            <a:r>
              <a:rPr lang="it-IT" smtClean="0"/>
              <a:t>Valentina.cattivelli@unipr.it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72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it-IT" b="1" dirty="0" smtClean="0"/>
              <a:t>Il problema della social policy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3000" b="1" dirty="0" smtClean="0"/>
              <a:t>L’armonizzazione sociale è difficile per:</a:t>
            </a:r>
          </a:p>
          <a:p>
            <a:pPr lvl="2"/>
            <a:r>
              <a:rPr lang="it-IT" sz="3000" b="1" dirty="0" smtClean="0"/>
              <a:t>Diverse culture</a:t>
            </a:r>
          </a:p>
          <a:p>
            <a:pPr lvl="2"/>
            <a:r>
              <a:rPr lang="it-IT" sz="3000" b="1" dirty="0" smtClean="0"/>
              <a:t>Condizionamento della vita dei cittadini</a:t>
            </a:r>
          </a:p>
          <a:p>
            <a:pPr lvl="2"/>
            <a:r>
              <a:rPr lang="it-IT" sz="3000" b="1" dirty="0" smtClean="0"/>
              <a:t>Politiche come scambio di concessioni???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3557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it-IT" b="1" dirty="0" smtClean="0"/>
              <a:t>Il problema della </a:t>
            </a:r>
            <a:r>
              <a:rPr lang="it-IT" b="1" dirty="0" err="1" smtClean="0"/>
              <a:t>tax</a:t>
            </a:r>
            <a:r>
              <a:rPr lang="it-IT" b="1" dirty="0" smtClean="0"/>
              <a:t> policy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300" b="1" dirty="0" smtClean="0"/>
              <a:t>Incidono direttamente sulla vita dei cittadini</a:t>
            </a:r>
          </a:p>
          <a:p>
            <a:pPr algn="just"/>
            <a:r>
              <a:rPr lang="it-IT" sz="3300" b="1" dirty="0" smtClean="0"/>
              <a:t>Incidono sulla sovranità degli stati</a:t>
            </a:r>
          </a:p>
          <a:p>
            <a:pPr algn="just"/>
            <a:r>
              <a:rPr lang="it-IT" sz="3300" b="1" dirty="0" smtClean="0"/>
              <a:t>Interazione cittadini, parti sociali, governi nazionali</a:t>
            </a:r>
            <a:endParaRPr lang="it-IT" sz="3300" b="1" dirty="0"/>
          </a:p>
        </p:txBody>
      </p:sp>
    </p:spTree>
    <p:extLst>
      <p:ext uri="{BB962C8B-B14F-4D97-AF65-F5344CB8AC3E}">
        <p14:creationId xmlns:p14="http://schemas.microsoft.com/office/powerpoint/2010/main" val="33080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it-IT" b="1" dirty="0" smtClean="0"/>
              <a:t>La Ue </a:t>
            </a:r>
            <a:r>
              <a:rPr lang="it-IT" b="1" dirty="0" err="1" smtClean="0"/>
              <a:t>pre</a:t>
            </a:r>
            <a:r>
              <a:rPr lang="it-IT" b="1" dirty="0" smtClean="0"/>
              <a:t> e post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Fino al 1992, le cose erano semplici: c’era la Comunità Economica Europea, la CECA e </a:t>
            </a:r>
            <a:r>
              <a:rPr lang="it-IT" b="1" dirty="0" err="1" smtClean="0"/>
              <a:t>l’Euratom</a:t>
            </a:r>
            <a:r>
              <a:rPr lang="it-IT" b="1" dirty="0" smtClean="0"/>
              <a:t>.</a:t>
            </a:r>
          </a:p>
          <a:p>
            <a:pPr algn="just"/>
            <a:r>
              <a:rPr lang="it-IT" b="1" dirty="0" smtClean="0"/>
              <a:t>Con Maastricht si va verso l’integrazione economica attraverso l’Unione monetaria.</a:t>
            </a:r>
          </a:p>
          <a:p>
            <a:pPr algn="just"/>
            <a:r>
              <a:rPr lang="it-IT" b="1" dirty="0" smtClean="0"/>
              <a:t>Tutto ciò spinge per l’integrazione politica.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783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La UE </a:t>
            </a:r>
            <a:r>
              <a:rPr lang="it-IT" b="1" dirty="0" err="1" smtClean="0"/>
              <a:t>pre</a:t>
            </a:r>
            <a:r>
              <a:rPr lang="it-IT" b="1" dirty="0" smtClean="0"/>
              <a:t>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132856"/>
            <a:ext cx="7200916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Fino al 1992, molte delle misure per l’integrazione  erano soggette al processo decisionale fissato dal Trattato di Roma: per esempio, la maggioranza era il requisito richiesto per l’approvazione delle leggi.</a:t>
            </a:r>
          </a:p>
          <a:p>
            <a:pPr algn="just"/>
            <a:r>
              <a:rPr lang="it-IT" b="1" dirty="0" smtClean="0"/>
              <a:t>Vi erano due problemi: capire ciò che assicura un </a:t>
            </a:r>
            <a:r>
              <a:rPr lang="it-IT" b="1" dirty="0" err="1" smtClean="0"/>
              <a:t>framework</a:t>
            </a:r>
            <a:r>
              <a:rPr lang="it-IT" b="1" dirty="0" smtClean="0"/>
              <a:t> logico che dà senso alla inusuale struttura della Eu </a:t>
            </a:r>
            <a:r>
              <a:rPr lang="it-IT" b="1" dirty="0" err="1" smtClean="0"/>
              <a:t>pre</a:t>
            </a:r>
            <a:r>
              <a:rPr lang="it-IT" b="1" dirty="0" smtClean="0"/>
              <a:t>-Lisbona ed aiuta a capire come i cambiamenti indotti dalla stessa Lisbona possono essere ritenuti importanti.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196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La UE </a:t>
            </a:r>
            <a:r>
              <a:rPr lang="it-IT" b="1" dirty="0" err="1" smtClean="0"/>
              <a:t>pre</a:t>
            </a:r>
            <a:r>
              <a:rPr lang="it-IT" b="1" dirty="0" smtClean="0"/>
              <a:t>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Da una parte i paesi «vecchia guardia» volevano estendere l’integrazione anche ad altre aree non coperte magari attraverso le politiche sociali e la tassazione.</a:t>
            </a:r>
          </a:p>
          <a:p>
            <a:pPr algn="just"/>
            <a:r>
              <a:rPr lang="it-IT" b="1" dirty="0" smtClean="0"/>
              <a:t>Altri paesi volevano invece rafforzare il processo decisionale, anche per ottenere il consenso della popolazione europea (in parte contraria all’integrazione).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501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La UE </a:t>
            </a:r>
            <a:r>
              <a:rPr lang="it-IT" b="1" dirty="0" err="1" smtClean="0"/>
              <a:t>pre</a:t>
            </a:r>
            <a:r>
              <a:rPr lang="it-IT" b="1" dirty="0" smtClean="0"/>
              <a:t>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b="1" dirty="0" smtClean="0"/>
              <a:t>Per i secondi era preoccupante in particolare la capacità della Corte UE di interpretare il Trattato di Roma ed i conseguenti emendamenti.</a:t>
            </a:r>
          </a:p>
          <a:p>
            <a:pPr algn="just"/>
            <a:r>
              <a:rPr lang="it-IT" b="1" dirty="0" smtClean="0"/>
              <a:t>Il trattato di Roma dice che la UE non può fare leggi in materie che non sono individuate dal trattato medesimo.</a:t>
            </a:r>
          </a:p>
          <a:p>
            <a:pPr algn="just"/>
            <a:r>
              <a:rPr lang="it-IT" b="1" dirty="0" smtClean="0"/>
              <a:t>Tuttavia, può contravvenire a tale divieto, se la Corte dice che è necessario per conseguire gli obiettivi del Trattato.</a:t>
            </a:r>
          </a:p>
          <a:p>
            <a:pPr algn="just"/>
            <a:r>
              <a:rPr lang="it-IT" b="1" dirty="0" smtClean="0"/>
              <a:t>Per costoro il Trattato unitamente a questo potere della corte possono anticipare il trasferimento incondizionato di tutte le competenze (e quindi di tutta la sovranità) degli stati nazionali.</a:t>
            </a:r>
          </a:p>
          <a:p>
            <a:pPr algn="just"/>
            <a:endParaRPr lang="it-IT" b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8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La UE </a:t>
            </a:r>
            <a:r>
              <a:rPr lang="it-IT" b="1" dirty="0" err="1" smtClean="0"/>
              <a:t>pre</a:t>
            </a:r>
            <a:r>
              <a:rPr lang="it-IT" b="1" dirty="0" smtClean="0"/>
              <a:t>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Il secondo problema è che l’integrazione passi attraverso istituti al di fuori della UE stessa.</a:t>
            </a:r>
          </a:p>
          <a:p>
            <a:pPr algn="just"/>
            <a:r>
              <a:rPr lang="it-IT" b="1" dirty="0" smtClean="0"/>
              <a:t>Es Accordo di Schengen, approvato dopo che 5 paesi avevano sottoscritto accordi tra loro per la liberalizzazione dei movimenti.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099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Il trattato di Maastricht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Diede la spinta per la creazione di un’area anche politicamente unita creando una struttura organizzativa fondata su tre pillar.</a:t>
            </a:r>
          </a:p>
          <a:p>
            <a:pPr algn="just"/>
            <a:r>
              <a:rPr lang="it-IT" b="1" dirty="0" smtClean="0"/>
              <a:t>Le politiche </a:t>
            </a:r>
            <a:r>
              <a:rPr lang="it-IT" b="1" dirty="0" err="1" smtClean="0"/>
              <a:t>intergovernamentali</a:t>
            </a:r>
            <a:r>
              <a:rPr lang="it-IT" b="1" dirty="0" smtClean="0"/>
              <a:t>, politiche estere e di difesa, giustizia ed altri home </a:t>
            </a:r>
            <a:r>
              <a:rPr lang="it-IT" b="1" dirty="0" err="1" smtClean="0"/>
              <a:t>affairs</a:t>
            </a:r>
            <a:r>
              <a:rPr lang="it-IT" b="1" dirty="0" smtClean="0"/>
              <a:t> sono sotto il tetto dell’Unione Europea, ma non sono soggette alla </a:t>
            </a:r>
            <a:r>
              <a:rPr lang="it-IT" b="1" dirty="0" err="1" smtClean="0"/>
              <a:t>sopranaturalità</a:t>
            </a:r>
            <a:r>
              <a:rPr lang="it-IT" b="1" dirty="0" smtClean="0"/>
              <a:t> in termini di ruolo della Corte nel processo decisionale.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98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628" y="260648"/>
            <a:ext cx="7024744" cy="1143000"/>
          </a:xfrm>
        </p:spPr>
        <p:txBody>
          <a:bodyPr/>
          <a:lstStyle/>
          <a:p>
            <a:pPr algn="ctr"/>
            <a:r>
              <a:rPr lang="it-IT" b="1" dirty="0" smtClean="0"/>
              <a:t>La struttura per pilastri..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3508977"/>
          </a:xfrm>
        </p:spPr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844824"/>
            <a:ext cx="53911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B991B7-CAAD-4C79-98BF-9C608889EA9B}" type="slidenum">
              <a:rPr lang="it-IT" altLang="it-IT" sz="1400" smtClean="0"/>
              <a:pPr eaLnBrk="1" hangingPunct="1"/>
              <a:t>19</a:t>
            </a:fld>
            <a:endParaRPr lang="it-IT" altLang="it-IT" sz="140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it-IT" altLang="it-IT" b="1" dirty="0" smtClean="0"/>
              <a:t>I tre pilastri di Lisbona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844824"/>
            <a:ext cx="6777317" cy="446449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b="1" dirty="0" smtClean="0"/>
              <a:t>un pilastro economico</a:t>
            </a:r>
            <a:r>
              <a:rPr lang="it-IT" altLang="it-IT" dirty="0" smtClean="0"/>
              <a:t> che deve preparare la transizione verso un’economia competitiva, dinamica e fondata sulla conoscenza. L’obiettivo è favorire l’adattamento della struttura economica alle continue evoluzioni della società dalla informazione e stimolare la ricerca e lo sviluppo;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b="1" dirty="0" smtClean="0"/>
              <a:t>un pilastro sociale</a:t>
            </a:r>
            <a:r>
              <a:rPr lang="it-IT" altLang="it-IT" dirty="0" smtClean="0"/>
              <a:t> che deve consentire di modernizzare il modello sociale europeo grazie all'investimento nelle risorse umane e alla lotta contro l'esclusione sociale. Occorre l’attuazione di misure volte alla promozione ed all’investimento in formazione e nelle politiche attive del lavoro in direzione di una economia della conoscenza.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b="1" dirty="0" smtClean="0"/>
              <a:t>un pilastro ambientale</a:t>
            </a:r>
            <a:r>
              <a:rPr lang="it-IT" altLang="it-IT" dirty="0" smtClean="0"/>
              <a:t> aggiunto in occasione del Consiglio europeo di Göteborg nel giugno 2001 e che mira alla promozione di misure volte a favorire una crescita razionale e non priva di istanze per la corretta utilizzazione delle risorse naturali. </a:t>
            </a:r>
          </a:p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8549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Trattato di Roma:</a:t>
            </a:r>
            <a:br>
              <a:rPr lang="it-IT" b="1" dirty="0" smtClean="0"/>
            </a:br>
            <a:r>
              <a:rPr lang="it-IT" b="1" dirty="0" smtClean="0"/>
              <a:t>le fondamenta dell’integrazione europea</a:t>
            </a:r>
            <a:endParaRPr lang="it-IT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b="1" dirty="0" smtClean="0"/>
              <a:t>Questo trattato definì l’economia europea fin dal secondo dopoguerra.</a:t>
            </a:r>
          </a:p>
          <a:p>
            <a:pPr algn="just"/>
            <a:r>
              <a:rPr lang="it-IT" b="1" dirty="0" smtClean="0"/>
              <a:t>Fu integrato per la parte finanziaria dal Trattato di Maastricht del 1992 (integrazione monetaria)</a:t>
            </a:r>
          </a:p>
          <a:p>
            <a:pPr algn="just"/>
            <a:r>
              <a:rPr lang="it-IT" b="1" dirty="0" smtClean="0"/>
              <a:t>Il suo obiettivo era quello di creare un’area economica unificata dove tutte le imprese ed i consumatori avessero le stesse opportunità, i capitali fossero liberamente circolanti e dove i lavoratori potessero trovare facilmente impiego</a:t>
            </a:r>
          </a:p>
          <a:p>
            <a:pPr algn="just"/>
            <a:r>
              <a:rPr lang="it-IT" b="1" dirty="0" smtClean="0"/>
              <a:t>Questo perché si credeva che l’unificazione economica rendesse più facile quella politica e culturale</a:t>
            </a:r>
          </a:p>
        </p:txBody>
      </p:sp>
    </p:spTree>
    <p:extLst>
      <p:ext uri="{BB962C8B-B14F-4D97-AF65-F5344CB8AC3E}">
        <p14:creationId xmlns:p14="http://schemas.microsoft.com/office/powerpoint/2010/main" val="17160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413B6D-0B84-45D2-B5F3-1574F129AC16}" type="slidenum">
              <a:rPr lang="it-IT" altLang="it-IT" sz="1400" smtClean="0"/>
              <a:pPr eaLnBrk="1" hangingPunct="1"/>
              <a:t>20</a:t>
            </a:fld>
            <a:endParaRPr lang="it-IT" altLang="it-IT" sz="140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it-IT" altLang="it-IT" b="1" dirty="0" smtClean="0"/>
              <a:t>Lisbona ed il metodo del coordinamento aperto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3000" dirty="0" smtClean="0"/>
              <a:t>Per raggiungere gli obiettivi fissati nel 2000 è stato stabilito un elenco di </a:t>
            </a:r>
            <a:r>
              <a:rPr lang="it-IT" altLang="it-IT" sz="3000" b="1" dirty="0" smtClean="0"/>
              <a:t>obiettivi quantificati</a:t>
            </a:r>
            <a:r>
              <a:rPr lang="it-IT" altLang="it-IT" sz="3000" dirty="0" smtClean="0"/>
              <a:t>. 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3000" dirty="0" smtClean="0"/>
              <a:t>Poiché è rimessa agli Stati membri l’attuazione delle politiche per il loro raggiungimento, è stato implementato un sistema di coordinamento aperto per la elaborazione di piani di azione nazionali.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800" dirty="0" smtClean="0"/>
          </a:p>
          <a:p>
            <a:pPr eaLnBrk="1" hangingPunct="1">
              <a:buFontTx/>
              <a:buNone/>
            </a:pPr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1345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7E80B8-E390-40A4-B5C3-A2DFD6F3DC1F}" type="slidenum">
              <a:rPr lang="it-IT" altLang="it-IT" sz="1400" smtClean="0"/>
              <a:pPr eaLnBrk="1" hangingPunct="1"/>
              <a:t>21</a:t>
            </a:fld>
            <a:endParaRPr lang="it-IT" altLang="it-IT" sz="140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it-IT" altLang="it-IT" b="1" dirty="0" smtClean="0"/>
              <a:t>Gli indicatori di Lisbona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b="1" dirty="0" smtClean="0"/>
              <a:t>Gli Indicatori sono in tutto 14, come stabilito nel Rapporto della Commissione per il Consiglio di </a:t>
            </a:r>
            <a:r>
              <a:rPr lang="it-IT" altLang="it-IT" b="1" dirty="0" smtClean="0"/>
              <a:t>primavera, </a:t>
            </a:r>
            <a:r>
              <a:rPr lang="it-IT" altLang="it-IT" b="1" dirty="0" smtClean="0"/>
              <a:t>adottato il 20 febbraio 2004, COM (2004) 29 </a:t>
            </a:r>
            <a:r>
              <a:rPr lang="it-IT" altLang="it-IT" b="1" dirty="0" err="1" smtClean="0"/>
              <a:t>final</a:t>
            </a:r>
            <a:r>
              <a:rPr lang="it-IT" altLang="it-IT" b="1" dirty="0" smtClean="0"/>
              <a:t>/2, e coprono le seguenti aree: Occupazione,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 smtClean="0"/>
              <a:t>Ricerca e innovazione,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 smtClean="0"/>
              <a:t>Riforme economiche,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 smtClean="0"/>
              <a:t>Coesione sociale,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 smtClean="0"/>
              <a:t>Ambiente 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b="1" dirty="0" smtClean="0"/>
              <a:t>Quadro economico generale. </a:t>
            </a:r>
          </a:p>
        </p:txBody>
      </p:sp>
    </p:spTree>
    <p:extLst>
      <p:ext uri="{BB962C8B-B14F-4D97-AF65-F5344CB8AC3E}">
        <p14:creationId xmlns:p14="http://schemas.microsoft.com/office/powerpoint/2010/main" val="177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97944-0A3A-4C96-B957-51307E3EB9FF}" type="slidenum">
              <a:rPr lang="it-IT" altLang="it-IT" sz="1400" smtClean="0"/>
              <a:pPr eaLnBrk="1" hangingPunct="1"/>
              <a:t>22</a:t>
            </a:fld>
            <a:endParaRPr lang="it-IT" altLang="it-IT" sz="1400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it-IT" altLang="it-IT" b="1" dirty="0" smtClean="0"/>
              <a:t>Gli indicatori di Lisbona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916832"/>
            <a:ext cx="6777317" cy="4464496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600" b="1" dirty="0" smtClean="0"/>
              <a:t>The </a:t>
            </a:r>
            <a:r>
              <a:rPr lang="it-IT" altLang="it-IT" sz="2600" b="1" dirty="0" err="1" smtClean="0"/>
              <a:t>Lisbon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Strategy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does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not</a:t>
            </a:r>
            <a:r>
              <a:rPr lang="it-IT" altLang="it-IT" sz="2600" b="1" dirty="0" smtClean="0"/>
              <a:t> set </a:t>
            </a:r>
            <a:r>
              <a:rPr lang="it-IT" altLang="it-IT" sz="2600" b="1" dirty="0" err="1" smtClean="0"/>
              <a:t>particular</a:t>
            </a:r>
            <a:r>
              <a:rPr lang="it-IT" altLang="it-IT" sz="2600" b="1" dirty="0" smtClean="0"/>
              <a:t> targets for </a:t>
            </a:r>
            <a:r>
              <a:rPr lang="it-IT" altLang="it-IT" sz="2600" b="1" dirty="0" err="1" smtClean="0"/>
              <a:t>economic</a:t>
            </a:r>
            <a:r>
              <a:rPr lang="it-IT" altLang="it-IT" sz="2600" b="1" dirty="0" smtClean="0"/>
              <a:t> performance. </a:t>
            </a:r>
            <a:r>
              <a:rPr lang="it-IT" altLang="it-IT" sz="2600" b="1" dirty="0" err="1" smtClean="0"/>
              <a:t>However</a:t>
            </a:r>
            <a:r>
              <a:rPr lang="it-IT" altLang="it-IT" sz="2600" b="1" dirty="0" smtClean="0"/>
              <a:t>, a sound economy </a:t>
            </a:r>
            <a:r>
              <a:rPr lang="it-IT" altLang="it-IT" sz="2600" b="1" dirty="0" err="1" smtClean="0"/>
              <a:t>is</a:t>
            </a:r>
            <a:r>
              <a:rPr lang="it-IT" altLang="it-IT" sz="2600" b="1" dirty="0" smtClean="0"/>
              <a:t> a </a:t>
            </a:r>
            <a:r>
              <a:rPr lang="it-IT" altLang="it-IT" sz="2600" b="1" dirty="0" err="1" smtClean="0"/>
              <a:t>precondition</a:t>
            </a:r>
            <a:r>
              <a:rPr lang="it-IT" altLang="it-IT" sz="2600" b="1" dirty="0" smtClean="0"/>
              <a:t> for </a:t>
            </a:r>
            <a:r>
              <a:rPr lang="it-IT" altLang="it-IT" sz="2600" b="1" dirty="0" err="1" smtClean="0"/>
              <a:t>achieving</a:t>
            </a:r>
            <a:r>
              <a:rPr lang="it-IT" altLang="it-IT" sz="2600" b="1" dirty="0" smtClean="0"/>
              <a:t> the </a:t>
            </a:r>
            <a:r>
              <a:rPr lang="it-IT" altLang="it-IT" sz="2600" b="1" dirty="0" err="1" smtClean="0"/>
              <a:t>objectives</a:t>
            </a:r>
            <a:r>
              <a:rPr lang="it-IT" altLang="it-IT" sz="2600" b="1" dirty="0" smtClean="0"/>
              <a:t> of the </a:t>
            </a:r>
            <a:r>
              <a:rPr lang="it-IT" altLang="it-IT" sz="2600" b="1" dirty="0" err="1" smtClean="0"/>
              <a:t>strategy</a:t>
            </a:r>
            <a:r>
              <a:rPr lang="it-IT" altLang="it-IT" sz="2600" b="1" dirty="0" smtClean="0"/>
              <a:t>. </a:t>
            </a:r>
            <a:r>
              <a:rPr lang="it-IT" altLang="it-IT" sz="2600" b="1" dirty="0" err="1" smtClean="0"/>
              <a:t>That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is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why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particular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emphasis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has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been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placed</a:t>
            </a:r>
            <a:r>
              <a:rPr lang="it-IT" altLang="it-IT" sz="2600" b="1" dirty="0" smtClean="0"/>
              <a:t> on the </a:t>
            </a:r>
            <a:r>
              <a:rPr lang="it-IT" altLang="it-IT" sz="2600" b="1" dirty="0" err="1" smtClean="0"/>
              <a:t>Stability</a:t>
            </a:r>
            <a:r>
              <a:rPr lang="it-IT" altLang="it-IT" sz="2600" b="1" dirty="0" smtClean="0"/>
              <a:t> and </a:t>
            </a:r>
            <a:r>
              <a:rPr lang="it-IT" altLang="it-IT" sz="2600" b="1" dirty="0" err="1" smtClean="0"/>
              <a:t>Growth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Pact</a:t>
            </a:r>
            <a:r>
              <a:rPr lang="it-IT" altLang="it-IT" sz="2600" b="1" dirty="0" smtClean="0"/>
              <a:t> and on </a:t>
            </a:r>
            <a:r>
              <a:rPr lang="it-IT" altLang="it-IT" sz="2600" b="1" dirty="0" err="1" smtClean="0"/>
              <a:t>structural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reforms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intended</a:t>
            </a:r>
            <a:r>
              <a:rPr lang="it-IT" altLang="it-IT" sz="2600" b="1" dirty="0" smtClean="0"/>
              <a:t> to </a:t>
            </a:r>
            <a:r>
              <a:rPr lang="it-IT" altLang="it-IT" sz="2600" b="1" dirty="0" err="1" smtClean="0"/>
              <a:t>raise</a:t>
            </a:r>
            <a:r>
              <a:rPr lang="it-IT" altLang="it-IT" sz="2600" b="1" dirty="0" smtClean="0"/>
              <a:t> the </a:t>
            </a:r>
            <a:r>
              <a:rPr lang="it-IT" altLang="it-IT" sz="2600" b="1" dirty="0" err="1" smtClean="0"/>
              <a:t>growth</a:t>
            </a:r>
            <a:r>
              <a:rPr lang="it-IT" altLang="it-IT" sz="2600" b="1" dirty="0" smtClean="0"/>
              <a:t> and </a:t>
            </a:r>
            <a:r>
              <a:rPr lang="it-IT" altLang="it-IT" sz="2600" b="1" dirty="0" err="1" smtClean="0"/>
              <a:t>employment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potential</a:t>
            </a:r>
            <a:r>
              <a:rPr lang="it-IT" altLang="it-IT" sz="2600" b="1" dirty="0" smtClean="0"/>
              <a:t> of the Union.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it-IT" altLang="it-IT" sz="2600" b="1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600" b="1" dirty="0" smtClean="0"/>
              <a:t>The </a:t>
            </a:r>
            <a:r>
              <a:rPr lang="it-IT" altLang="it-IT" sz="2600" b="1" dirty="0" err="1" smtClean="0"/>
              <a:t>Lisbon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approach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implies</a:t>
            </a:r>
            <a:r>
              <a:rPr lang="it-IT" altLang="it-IT" sz="2600" b="1" dirty="0" smtClean="0"/>
              <a:t>: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600" b="1" dirty="0" smtClean="0"/>
              <a:t>• </a:t>
            </a:r>
            <a:r>
              <a:rPr lang="it-IT" altLang="it-IT" sz="2600" b="1" dirty="0" err="1" smtClean="0"/>
              <a:t>that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if</a:t>
            </a:r>
            <a:r>
              <a:rPr lang="it-IT" altLang="it-IT" sz="2600" b="1" dirty="0" smtClean="0"/>
              <a:t> the </a:t>
            </a:r>
            <a:r>
              <a:rPr lang="it-IT" altLang="it-IT" sz="2600" b="1" dirty="0" err="1" smtClean="0"/>
              <a:t>Lisbon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measures</a:t>
            </a:r>
            <a:r>
              <a:rPr lang="it-IT" altLang="it-IT" sz="2600" b="1" dirty="0" smtClean="0"/>
              <a:t> are </a:t>
            </a:r>
            <a:r>
              <a:rPr lang="it-IT" altLang="it-IT" sz="2600" b="1" dirty="0" err="1" smtClean="0"/>
              <a:t>implemented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against</a:t>
            </a:r>
            <a:r>
              <a:rPr lang="it-IT" altLang="it-IT" sz="2600" b="1" dirty="0" smtClean="0"/>
              <a:t> a sound macro-</a:t>
            </a:r>
            <a:r>
              <a:rPr lang="it-IT" altLang="it-IT" sz="2600" b="1" dirty="0" err="1" smtClean="0"/>
              <a:t>economic</a:t>
            </a:r>
            <a:r>
              <a:rPr lang="it-IT" altLang="it-IT" sz="2600" b="1" dirty="0" smtClean="0"/>
              <a:t> background, an </a:t>
            </a:r>
            <a:r>
              <a:rPr lang="it-IT" altLang="it-IT" sz="2600" b="1" dirty="0" err="1" smtClean="0"/>
              <a:t>average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growth</a:t>
            </a:r>
            <a:r>
              <a:rPr lang="it-IT" altLang="it-IT" sz="2600" b="1" dirty="0" smtClean="0"/>
              <a:t> rate of </a:t>
            </a:r>
            <a:r>
              <a:rPr lang="it-IT" altLang="it-IT" sz="2600" b="1" dirty="0" err="1" smtClean="0"/>
              <a:t>around</a:t>
            </a:r>
            <a:r>
              <a:rPr lang="it-IT" altLang="it-IT" sz="2600" b="1" dirty="0" smtClean="0"/>
              <a:t> 3% per </a:t>
            </a:r>
            <a:r>
              <a:rPr lang="it-IT" altLang="it-IT" sz="2600" b="1" dirty="0" err="1" smtClean="0"/>
              <a:t>year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should</a:t>
            </a:r>
            <a:r>
              <a:rPr lang="it-IT" altLang="it-IT" sz="2600" b="1" dirty="0" smtClean="0"/>
              <a:t> be a </a:t>
            </a:r>
            <a:r>
              <a:rPr lang="it-IT" altLang="it-IT" sz="2600" b="1" dirty="0" err="1" smtClean="0"/>
              <a:t>realistic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prospect</a:t>
            </a:r>
            <a:r>
              <a:rPr lang="it-IT" altLang="it-IT" sz="26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600" b="1" dirty="0" smtClean="0"/>
              <a:t>• </a:t>
            </a:r>
            <a:r>
              <a:rPr lang="it-IT" altLang="it-IT" sz="2600" b="1" dirty="0" err="1" smtClean="0"/>
              <a:t>that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Member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States</a:t>
            </a:r>
            <a:r>
              <a:rPr lang="it-IT" altLang="it-IT" sz="2600" b="1" dirty="0" smtClean="0"/>
              <a:t>’ </a:t>
            </a:r>
            <a:r>
              <a:rPr lang="it-IT" altLang="it-IT" sz="2600" b="1" dirty="0" err="1" smtClean="0"/>
              <a:t>budgets</a:t>
            </a:r>
            <a:r>
              <a:rPr lang="it-IT" altLang="it-IT" sz="2600" b="1" dirty="0" smtClean="0"/>
              <a:t> are </a:t>
            </a:r>
            <a:r>
              <a:rPr lang="it-IT" altLang="it-IT" sz="2600" b="1" dirty="0" err="1" smtClean="0"/>
              <a:t>kept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close</a:t>
            </a:r>
            <a:r>
              <a:rPr lang="it-IT" altLang="it-IT" sz="2600" b="1" dirty="0" smtClean="0"/>
              <a:t> to balance or in surplus over the medium </a:t>
            </a:r>
            <a:r>
              <a:rPr lang="it-IT" altLang="it-IT" sz="2600" b="1" dirty="0" err="1" smtClean="0"/>
              <a:t>term</a:t>
            </a:r>
            <a:r>
              <a:rPr lang="it-IT" altLang="it-IT" sz="2600" b="1" dirty="0" smtClean="0"/>
              <a:t>, </a:t>
            </a:r>
            <a:r>
              <a:rPr lang="it-IT" altLang="it-IT" sz="2600" b="1" dirty="0" err="1" smtClean="0"/>
              <a:t>ensuring</a:t>
            </a:r>
            <a:r>
              <a:rPr lang="it-IT" altLang="it-IT" sz="2600" b="1" dirty="0" smtClean="0"/>
              <a:t> the long-</a:t>
            </a:r>
            <a:r>
              <a:rPr lang="it-IT" altLang="it-IT" sz="2600" b="1" dirty="0" err="1" smtClean="0"/>
              <a:t>term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sustainability</a:t>
            </a:r>
            <a:r>
              <a:rPr lang="it-IT" altLang="it-IT" sz="2600" b="1" dirty="0" smtClean="0"/>
              <a:t> of public </a:t>
            </a:r>
            <a:r>
              <a:rPr lang="it-IT" altLang="it-IT" sz="2600" b="1" dirty="0" err="1" smtClean="0"/>
              <a:t>finances</a:t>
            </a:r>
            <a:r>
              <a:rPr lang="it-IT" altLang="it-IT" sz="2600" b="1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it-IT" altLang="it-IT" sz="2600" b="1" dirty="0" smtClean="0"/>
              <a:t>• </a:t>
            </a:r>
            <a:r>
              <a:rPr lang="it-IT" altLang="it-IT" sz="2600" b="1" dirty="0" err="1" smtClean="0"/>
              <a:t>that</a:t>
            </a:r>
            <a:r>
              <a:rPr lang="it-IT" altLang="it-IT" sz="2600" b="1" dirty="0" smtClean="0"/>
              <a:t> public </a:t>
            </a:r>
            <a:r>
              <a:rPr lang="it-IT" altLang="it-IT" sz="2600" b="1" dirty="0" err="1" smtClean="0"/>
              <a:t>expenditure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is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redirected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towards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increasing</a:t>
            </a:r>
            <a:r>
              <a:rPr lang="it-IT" altLang="it-IT" sz="2600" b="1" dirty="0" smtClean="0"/>
              <a:t> the relative </a:t>
            </a:r>
            <a:r>
              <a:rPr lang="it-IT" altLang="it-IT" sz="2600" b="1" dirty="0" err="1" smtClean="0"/>
              <a:t>importance</a:t>
            </a:r>
            <a:r>
              <a:rPr lang="it-IT" altLang="it-IT" sz="2600" b="1" dirty="0" smtClean="0"/>
              <a:t> of capital </a:t>
            </a:r>
            <a:r>
              <a:rPr lang="it-IT" altLang="it-IT" sz="2600" b="1" dirty="0" err="1" smtClean="0"/>
              <a:t>accumulation</a:t>
            </a:r>
            <a:r>
              <a:rPr lang="it-IT" altLang="it-IT" sz="2600" b="1" dirty="0" smtClean="0"/>
              <a:t> (</a:t>
            </a:r>
            <a:r>
              <a:rPr lang="it-IT" altLang="it-IT" sz="2600" b="1" dirty="0" err="1" smtClean="0"/>
              <a:t>physical</a:t>
            </a:r>
            <a:r>
              <a:rPr lang="it-IT" altLang="it-IT" sz="2600" b="1" dirty="0" smtClean="0"/>
              <a:t> and human) and </a:t>
            </a:r>
            <a:r>
              <a:rPr lang="it-IT" altLang="it-IT" sz="2600" b="1" dirty="0" err="1" smtClean="0"/>
              <a:t>supporting</a:t>
            </a:r>
            <a:r>
              <a:rPr lang="it-IT" altLang="it-IT" sz="2600" b="1" dirty="0" smtClean="0"/>
              <a:t> R&amp;D, </a:t>
            </a:r>
            <a:r>
              <a:rPr lang="it-IT" altLang="it-IT" sz="2600" b="1" dirty="0" err="1" smtClean="0"/>
              <a:t>innovation</a:t>
            </a:r>
            <a:r>
              <a:rPr lang="it-IT" altLang="it-IT" sz="2600" b="1" dirty="0" smtClean="0"/>
              <a:t>, and information and </a:t>
            </a:r>
            <a:r>
              <a:rPr lang="it-IT" altLang="it-IT" sz="2600" b="1" dirty="0" err="1" smtClean="0"/>
              <a:t>communication</a:t>
            </a:r>
            <a:r>
              <a:rPr lang="it-IT" altLang="it-IT" sz="2600" b="1" dirty="0" smtClean="0"/>
              <a:t> </a:t>
            </a:r>
            <a:r>
              <a:rPr lang="it-IT" altLang="it-IT" sz="2600" b="1" dirty="0" err="1" smtClean="0"/>
              <a:t>technology</a:t>
            </a:r>
            <a:r>
              <a:rPr lang="it-IT" altLang="it-IT" sz="2600" b="1" dirty="0" smtClean="0"/>
              <a:t> (ICT)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2000" b="1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altLang="it-IT" sz="2000" dirty="0" smtClean="0"/>
          </a:p>
          <a:p>
            <a:pPr eaLnBrk="1" hangingPunct="1">
              <a:lnSpc>
                <a:spcPct val="80000"/>
              </a:lnSpc>
            </a:pPr>
            <a:endParaRPr lang="it-IT" altLang="it-IT" sz="20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527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7857EE-D06C-4597-9289-931C07E3D4A3}" type="slidenum">
              <a:rPr lang="it-IT" altLang="it-IT" sz="1400" smtClean="0"/>
              <a:pPr eaLnBrk="1" hangingPunct="1"/>
              <a:t>23</a:t>
            </a:fld>
            <a:endParaRPr lang="it-IT" altLang="it-IT" sz="140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it-IT" altLang="it-IT" b="1" dirty="0" smtClean="0"/>
              <a:t>Gli indicatori di Lisbona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628800"/>
            <a:ext cx="6777317" cy="47525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b="1" dirty="0" smtClean="0"/>
              <a:t>GENERAL ECONOMIC BACKGROUND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1. GDP per capita in PPS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2. </a:t>
            </a:r>
            <a:r>
              <a:rPr lang="it-IT" altLang="it-IT" sz="1100" dirty="0" err="1" smtClean="0"/>
              <a:t>Labour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productivity</a:t>
            </a:r>
            <a:r>
              <a:rPr lang="it-IT" altLang="it-IT" sz="1100" dirty="0" smtClean="0"/>
              <a:t> per </a:t>
            </a:r>
            <a:r>
              <a:rPr lang="it-IT" altLang="it-IT" sz="1100" dirty="0" err="1" smtClean="0"/>
              <a:t>person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employed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b="1" dirty="0" smtClean="0"/>
              <a:t>EMPLOYMENT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3.1. Total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rate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3.2.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rate – </a:t>
            </a:r>
            <a:r>
              <a:rPr lang="it-IT" altLang="it-IT" sz="1100" dirty="0" err="1" smtClean="0"/>
              <a:t>females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3.3.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rate – </a:t>
            </a:r>
            <a:r>
              <a:rPr lang="it-IT" altLang="it-IT" sz="1100" dirty="0" err="1" smtClean="0"/>
              <a:t>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4.1. Total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rate of </a:t>
            </a:r>
            <a:r>
              <a:rPr lang="it-IT" altLang="it-IT" sz="1100" dirty="0" err="1" smtClean="0"/>
              <a:t>older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workers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4.2.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rate of </a:t>
            </a:r>
            <a:r>
              <a:rPr lang="it-IT" altLang="it-IT" sz="1100" dirty="0" err="1" smtClean="0"/>
              <a:t>older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workers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females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4.3.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rate of </a:t>
            </a:r>
            <a:r>
              <a:rPr lang="it-IT" altLang="it-IT" sz="1100" dirty="0" err="1" smtClean="0"/>
              <a:t>older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workers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b="1" dirty="0" smtClean="0"/>
              <a:t>INNOVATION AND RESEARCH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5. </a:t>
            </a:r>
            <a:r>
              <a:rPr lang="it-IT" altLang="it-IT" sz="1100" dirty="0" err="1" smtClean="0"/>
              <a:t>Gross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domestic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expenditure</a:t>
            </a:r>
            <a:r>
              <a:rPr lang="it-IT" altLang="it-IT" sz="1100" dirty="0" smtClean="0"/>
              <a:t> on R&amp;D (GERD)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6.1. Youth </a:t>
            </a:r>
            <a:r>
              <a:rPr lang="it-IT" altLang="it-IT" sz="1100" dirty="0" err="1" smtClean="0"/>
              <a:t>education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attainment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level</a:t>
            </a:r>
            <a:r>
              <a:rPr lang="it-IT" altLang="it-IT" sz="1100" dirty="0" smtClean="0"/>
              <a:t> - </a:t>
            </a:r>
            <a:r>
              <a:rPr lang="it-IT" altLang="it-IT" sz="1100" dirty="0" err="1" smtClean="0"/>
              <a:t>total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6.2. Youth </a:t>
            </a:r>
            <a:r>
              <a:rPr lang="it-IT" altLang="it-IT" sz="1100" dirty="0" err="1" smtClean="0"/>
              <a:t>education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attainment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level</a:t>
            </a:r>
            <a:r>
              <a:rPr lang="it-IT" altLang="it-IT" sz="1100" dirty="0" smtClean="0"/>
              <a:t> - </a:t>
            </a:r>
            <a:r>
              <a:rPr lang="it-IT" altLang="it-IT" sz="1100" dirty="0" err="1" smtClean="0"/>
              <a:t>females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6.3. Youth </a:t>
            </a:r>
            <a:r>
              <a:rPr lang="it-IT" altLang="it-IT" sz="1100" dirty="0" err="1" smtClean="0"/>
              <a:t>education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attainment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level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b="1" dirty="0" smtClean="0"/>
              <a:t>ECONOMIC REFORM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7. Comparative </a:t>
            </a:r>
            <a:r>
              <a:rPr lang="it-IT" altLang="it-IT" sz="1100" dirty="0" err="1" smtClean="0"/>
              <a:t>price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levels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8. Business </a:t>
            </a:r>
            <a:r>
              <a:rPr lang="it-IT" altLang="it-IT" sz="1100" dirty="0" err="1" smtClean="0"/>
              <a:t>investment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b="1" dirty="0" smtClean="0"/>
              <a:t>SOCIAL COHESION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9.1. At-</a:t>
            </a:r>
            <a:r>
              <a:rPr lang="it-IT" altLang="it-IT" sz="1100" dirty="0" err="1" smtClean="0"/>
              <a:t>risk</a:t>
            </a:r>
            <a:r>
              <a:rPr lang="it-IT" altLang="it-IT" sz="1100" dirty="0" smtClean="0"/>
              <a:t>-of-</a:t>
            </a:r>
            <a:r>
              <a:rPr lang="it-IT" altLang="it-IT" sz="1100" dirty="0" err="1" smtClean="0"/>
              <a:t>poverty</a:t>
            </a:r>
            <a:r>
              <a:rPr lang="it-IT" altLang="it-IT" sz="1100" dirty="0" smtClean="0"/>
              <a:t> rate </a:t>
            </a:r>
            <a:r>
              <a:rPr lang="it-IT" altLang="it-IT" sz="1100" dirty="0" err="1" smtClean="0"/>
              <a:t>after</a:t>
            </a:r>
            <a:r>
              <a:rPr lang="it-IT" altLang="it-IT" sz="1100" dirty="0" smtClean="0"/>
              <a:t> social </a:t>
            </a:r>
            <a:r>
              <a:rPr lang="it-IT" altLang="it-IT" sz="1100" dirty="0" err="1" smtClean="0"/>
              <a:t>transfers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total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9.2. At-</a:t>
            </a:r>
            <a:r>
              <a:rPr lang="it-IT" altLang="it-IT" sz="1100" dirty="0" err="1" smtClean="0"/>
              <a:t>risk</a:t>
            </a:r>
            <a:r>
              <a:rPr lang="it-IT" altLang="it-IT" sz="1100" dirty="0" smtClean="0"/>
              <a:t>-of-</a:t>
            </a:r>
            <a:r>
              <a:rPr lang="it-IT" altLang="it-IT" sz="1100" dirty="0" err="1" smtClean="0"/>
              <a:t>poverty</a:t>
            </a:r>
            <a:r>
              <a:rPr lang="it-IT" altLang="it-IT" sz="1100" dirty="0" smtClean="0"/>
              <a:t> rate </a:t>
            </a:r>
            <a:r>
              <a:rPr lang="it-IT" altLang="it-IT" sz="1100" dirty="0" err="1" smtClean="0"/>
              <a:t>after</a:t>
            </a:r>
            <a:r>
              <a:rPr lang="it-IT" altLang="it-IT" sz="1100" dirty="0" smtClean="0"/>
              <a:t> social </a:t>
            </a:r>
            <a:r>
              <a:rPr lang="it-IT" altLang="it-IT" sz="1100" dirty="0" err="1" smtClean="0"/>
              <a:t>transfers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females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9.3. At-</a:t>
            </a:r>
            <a:r>
              <a:rPr lang="it-IT" altLang="it-IT" sz="1100" dirty="0" err="1" smtClean="0"/>
              <a:t>risk</a:t>
            </a:r>
            <a:r>
              <a:rPr lang="it-IT" altLang="it-IT" sz="1100" dirty="0" smtClean="0"/>
              <a:t>-of-</a:t>
            </a:r>
            <a:r>
              <a:rPr lang="it-IT" altLang="it-IT" sz="1100" dirty="0" err="1" smtClean="0"/>
              <a:t>poverty</a:t>
            </a:r>
            <a:r>
              <a:rPr lang="it-IT" altLang="it-IT" sz="1100" dirty="0" smtClean="0"/>
              <a:t> rate </a:t>
            </a:r>
            <a:r>
              <a:rPr lang="it-IT" altLang="it-IT" sz="1100" dirty="0" err="1" smtClean="0"/>
              <a:t>after</a:t>
            </a:r>
            <a:r>
              <a:rPr lang="it-IT" altLang="it-IT" sz="1100" dirty="0" smtClean="0"/>
              <a:t> social </a:t>
            </a:r>
            <a:r>
              <a:rPr lang="it-IT" altLang="it-IT" sz="1100" dirty="0" err="1" smtClean="0"/>
              <a:t>transfers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10.1. </a:t>
            </a:r>
            <a:r>
              <a:rPr lang="it-IT" altLang="it-IT" sz="1100" dirty="0" err="1" smtClean="0"/>
              <a:t>Dispersion</a:t>
            </a:r>
            <a:r>
              <a:rPr lang="it-IT" altLang="it-IT" sz="1100" dirty="0" smtClean="0"/>
              <a:t> of </a:t>
            </a:r>
            <a:r>
              <a:rPr lang="it-IT" altLang="it-IT" sz="1100" dirty="0" err="1" smtClean="0"/>
              <a:t>regional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rates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total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10.2. </a:t>
            </a:r>
            <a:r>
              <a:rPr lang="it-IT" altLang="it-IT" sz="1100" dirty="0" err="1" smtClean="0"/>
              <a:t>Dispersion</a:t>
            </a:r>
            <a:r>
              <a:rPr lang="it-IT" altLang="it-IT" sz="1100" dirty="0" smtClean="0"/>
              <a:t> of </a:t>
            </a:r>
            <a:r>
              <a:rPr lang="it-IT" altLang="it-IT" sz="1100" dirty="0" err="1" smtClean="0"/>
              <a:t>regional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rates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females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10.3. </a:t>
            </a:r>
            <a:r>
              <a:rPr lang="it-IT" altLang="it-IT" sz="1100" dirty="0" err="1" smtClean="0"/>
              <a:t>Dispersion</a:t>
            </a:r>
            <a:r>
              <a:rPr lang="it-IT" altLang="it-IT" sz="1100" dirty="0" smtClean="0"/>
              <a:t> of </a:t>
            </a:r>
            <a:r>
              <a:rPr lang="it-IT" altLang="it-IT" sz="1100" dirty="0" err="1" smtClean="0"/>
              <a:t>regional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employment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rates</a:t>
            </a:r>
            <a:r>
              <a:rPr lang="it-IT" altLang="it-IT" sz="1100" dirty="0" smtClean="0"/>
              <a:t> – </a:t>
            </a:r>
            <a:r>
              <a:rPr lang="it-IT" altLang="it-IT" sz="1100" dirty="0" err="1" smtClean="0"/>
              <a:t>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11.1. Total long-</a:t>
            </a:r>
            <a:r>
              <a:rPr lang="it-IT" altLang="it-IT" sz="1100" dirty="0" err="1" smtClean="0"/>
              <a:t>term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unemployment</a:t>
            </a:r>
            <a:r>
              <a:rPr lang="it-IT" altLang="it-IT" sz="1100" dirty="0" smtClean="0"/>
              <a:t> rate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11.2. Long-</a:t>
            </a:r>
            <a:r>
              <a:rPr lang="it-IT" altLang="it-IT" sz="1100" dirty="0" err="1" smtClean="0"/>
              <a:t>term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unemployment</a:t>
            </a:r>
            <a:r>
              <a:rPr lang="it-IT" altLang="it-IT" sz="1100" dirty="0" smtClean="0"/>
              <a:t> rate – </a:t>
            </a:r>
            <a:r>
              <a:rPr lang="it-IT" altLang="it-IT" sz="1100" dirty="0" err="1" smtClean="0"/>
              <a:t>females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11.3. Long-</a:t>
            </a:r>
            <a:r>
              <a:rPr lang="it-IT" altLang="it-IT" sz="1100" dirty="0" err="1" smtClean="0"/>
              <a:t>term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unemployment</a:t>
            </a:r>
            <a:r>
              <a:rPr lang="it-IT" altLang="it-IT" sz="1100" dirty="0" smtClean="0"/>
              <a:t> rate – </a:t>
            </a:r>
            <a:r>
              <a:rPr lang="it-IT" altLang="it-IT" sz="1100" dirty="0" err="1" smtClean="0"/>
              <a:t>males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b="1" dirty="0" smtClean="0"/>
              <a:t>ENVIRONMENT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12. Total </a:t>
            </a:r>
            <a:r>
              <a:rPr lang="it-IT" altLang="it-IT" sz="1100" dirty="0" err="1" smtClean="0"/>
              <a:t>greenhouse</a:t>
            </a:r>
            <a:r>
              <a:rPr lang="it-IT" altLang="it-IT" sz="1100" dirty="0" smtClean="0"/>
              <a:t> gas </a:t>
            </a:r>
            <a:r>
              <a:rPr lang="it-IT" altLang="it-IT" sz="1100" dirty="0" err="1" smtClean="0"/>
              <a:t>emissions</a:t>
            </a:r>
            <a:endParaRPr lang="it-IT" altLang="it-IT" sz="11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13. Energy </a:t>
            </a:r>
            <a:r>
              <a:rPr lang="it-IT" altLang="it-IT" sz="1100" dirty="0" err="1" smtClean="0"/>
              <a:t>intensity</a:t>
            </a:r>
            <a:r>
              <a:rPr lang="it-IT" altLang="it-IT" sz="1100" dirty="0" smtClean="0"/>
              <a:t> of the economy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altLang="it-IT" sz="1100" dirty="0" smtClean="0"/>
              <a:t>14. </a:t>
            </a:r>
            <a:r>
              <a:rPr lang="it-IT" altLang="it-IT" sz="1100" dirty="0" err="1" smtClean="0"/>
              <a:t>Transport</a:t>
            </a:r>
            <a:r>
              <a:rPr lang="it-IT" altLang="it-IT" sz="1100" dirty="0" smtClean="0"/>
              <a:t> – Volume of </a:t>
            </a:r>
            <a:r>
              <a:rPr lang="it-IT" altLang="it-IT" sz="1100" dirty="0" err="1" smtClean="0"/>
              <a:t>freight</a:t>
            </a:r>
            <a:r>
              <a:rPr lang="it-IT" altLang="it-IT" sz="1100" dirty="0" smtClean="0"/>
              <a:t> </a:t>
            </a:r>
            <a:r>
              <a:rPr lang="it-IT" altLang="it-IT" sz="1100" dirty="0" err="1" smtClean="0"/>
              <a:t>transport</a:t>
            </a:r>
            <a:r>
              <a:rPr lang="it-IT" altLang="it-IT" sz="1100" dirty="0" smtClean="0"/>
              <a:t> relative to GDP</a:t>
            </a:r>
          </a:p>
          <a:p>
            <a:pPr eaLnBrk="1" hangingPunct="1">
              <a:lnSpc>
                <a:spcPct val="80000"/>
              </a:lnSpc>
            </a:pPr>
            <a:endParaRPr lang="it-IT" altLang="it-IT" sz="900" dirty="0" smtClean="0"/>
          </a:p>
          <a:p>
            <a:pPr eaLnBrk="1" hangingPunct="1">
              <a:lnSpc>
                <a:spcPct val="90000"/>
              </a:lnSpc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26662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/>
              <a:t>La strategia di Lisbona e le politiche nazionali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b="1" dirty="0" smtClean="0"/>
              <a:t>Strategia di Lisbona</a:t>
            </a:r>
          </a:p>
          <a:p>
            <a:pPr eaLnBrk="1" hangingPunct="1"/>
            <a:r>
              <a:rPr lang="it-IT" altLang="it-IT" b="1" dirty="0" smtClean="0"/>
              <a:t>Regolamento dei fondi strutturali</a:t>
            </a:r>
          </a:p>
          <a:p>
            <a:pPr eaLnBrk="1" hangingPunct="1"/>
            <a:r>
              <a:rPr lang="it-IT" altLang="it-IT" b="1" dirty="0" smtClean="0"/>
              <a:t>Quadro strategico nazionale</a:t>
            </a:r>
          </a:p>
          <a:p>
            <a:pPr eaLnBrk="1" hangingPunct="1"/>
            <a:r>
              <a:rPr lang="it-IT" altLang="it-IT" b="1" dirty="0" smtClean="0"/>
              <a:t>Programmi operativi</a:t>
            </a:r>
          </a:p>
        </p:txBody>
      </p:sp>
      <p:sp>
        <p:nvSpPr>
          <p:cNvPr id="76805" name="AutoShape 4"/>
          <p:cNvSpPr>
            <a:spLocks noChangeArrowheads="1"/>
          </p:cNvSpPr>
          <p:nvPr/>
        </p:nvSpPr>
        <p:spPr bwMode="auto">
          <a:xfrm>
            <a:off x="7543800" y="1981200"/>
            <a:ext cx="1219200" cy="2590800"/>
          </a:xfrm>
          <a:prstGeom prst="downArrow">
            <a:avLst>
              <a:gd name="adj1" fmla="val 50000"/>
              <a:gd name="adj2" fmla="val 53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47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smtClean="0"/>
              <a:t>La strategia di Lisbona e le politiche nazionali</a:t>
            </a:r>
          </a:p>
        </p:txBody>
      </p:sp>
      <p:sp>
        <p:nvSpPr>
          <p:cNvPr id="7782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b="1" dirty="0" smtClean="0">
                <a:solidFill>
                  <a:srgbClr val="3333CC"/>
                </a:solidFill>
              </a:rPr>
              <a:t>Documento Strategico Regionale</a:t>
            </a:r>
            <a:r>
              <a:rPr lang="it-IT" altLang="it-IT" sz="2000" b="1" dirty="0" smtClean="0"/>
              <a:t> (DSR): contiene un’analisi degli aspetti più rilevanti della realtà regionale, l’individuazione degli assi strategici dello sviluppo regionale, gli indirizzi programmatici e le priorità di intervento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b="1" dirty="0" smtClean="0"/>
              <a:t>I DSR di tutte le regioni concorreranno alla definizione del </a:t>
            </a:r>
            <a:r>
              <a:rPr lang="it-IT" altLang="it-IT" sz="2000" b="1" dirty="0" smtClean="0">
                <a:solidFill>
                  <a:srgbClr val="3333CC"/>
                </a:solidFill>
              </a:rPr>
              <a:t>Quadro Strategico Nazionale</a:t>
            </a:r>
            <a:r>
              <a:rPr lang="it-IT" altLang="it-IT" sz="2000" b="1" dirty="0" smtClean="0"/>
              <a:t> (QSN) da cui (approvato dalla Commissione Europea) derivano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000" b="1" dirty="0" smtClean="0"/>
              <a:t>I </a:t>
            </a:r>
            <a:r>
              <a:rPr lang="it-IT" altLang="it-IT" sz="2000" b="1" dirty="0" smtClean="0">
                <a:solidFill>
                  <a:srgbClr val="3333CC"/>
                </a:solidFill>
              </a:rPr>
              <a:t>Programmi Operativi Regionali</a:t>
            </a:r>
            <a:r>
              <a:rPr lang="it-IT" altLang="it-IT" sz="2000" b="1" dirty="0" smtClean="0"/>
              <a:t> (POR). Nel 2007 questi sostituiranno  DOCUP (</a:t>
            </a:r>
            <a:r>
              <a:rPr lang="it-IT" altLang="it-IT" sz="2000" b="1" dirty="0" err="1" smtClean="0"/>
              <a:t>Ob</a:t>
            </a:r>
            <a:r>
              <a:rPr lang="it-IT" altLang="it-IT" sz="2000" b="1" dirty="0" smtClean="0"/>
              <a:t>. 2) e i POR (</a:t>
            </a:r>
            <a:r>
              <a:rPr lang="it-IT" altLang="it-IT" sz="2000" b="1" dirty="0" err="1" smtClean="0"/>
              <a:t>Ob</a:t>
            </a:r>
            <a:r>
              <a:rPr lang="it-IT" altLang="it-IT" sz="2000" b="1" dirty="0" smtClean="0"/>
              <a:t>. 3) del periodo di programmazione 2000-2006</a:t>
            </a:r>
          </a:p>
          <a:p>
            <a:pPr eaLnBrk="1" hangingPunct="1"/>
            <a:endParaRPr lang="it-IT" altLang="it-IT" dirty="0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D177A3-3646-4C23-B536-94599A64BD4A}" type="slidenum">
              <a:rPr lang="it-IT" altLang="it-IT" sz="1400" smtClean="0"/>
              <a:pPr eaLnBrk="1" hangingPunct="1"/>
              <a:t>25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12743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Il trattato di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Una delle novità più importanti di Lisbona è la rimozione della struttura a tre pilastri fissata prima.</a:t>
            </a:r>
          </a:p>
          <a:p>
            <a:pPr algn="just"/>
            <a:r>
              <a:rPr lang="it-IT" b="1" dirty="0" smtClean="0"/>
              <a:t>Ipotizza infatti la fusione del terzo con il primo.</a:t>
            </a:r>
          </a:p>
          <a:p>
            <a:pPr algn="just"/>
            <a:r>
              <a:rPr lang="it-IT" b="1" dirty="0" smtClean="0"/>
              <a:t>La nuova struttura ha due pilastri, quello «sovranazionale» e quello «</a:t>
            </a:r>
            <a:r>
              <a:rPr lang="it-IT" b="1" dirty="0" err="1" smtClean="0"/>
              <a:t>intergovernamentale</a:t>
            </a:r>
            <a:r>
              <a:rPr lang="it-IT" b="1" dirty="0" smtClean="0"/>
              <a:t>».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09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9658" y="404664"/>
            <a:ext cx="7024744" cy="1143000"/>
          </a:xfrm>
        </p:spPr>
        <p:txBody>
          <a:bodyPr anchor="ctr"/>
          <a:lstStyle/>
          <a:p>
            <a:pPr algn="ctr"/>
            <a:r>
              <a:rPr lang="it-IT" b="1" dirty="0" smtClean="0"/>
              <a:t>Il trattato di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87973" cy="480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1143000"/>
          </a:xfrm>
        </p:spPr>
        <p:txBody>
          <a:bodyPr anchor="ctr"/>
          <a:lstStyle/>
          <a:p>
            <a:pPr algn="ctr"/>
            <a:r>
              <a:rPr lang="it-IT" b="1" dirty="0" smtClean="0"/>
              <a:t>Il trattato di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Il mercato con le sue 4 libertà (di movimento delle merci, dei beni, dei servizi e dei capitali) e l’armonizzazione tra i membri degli standard sanitari, di sicurezza ed ambientali, il controllo del sistema degli aiuti di stato e le grandi politiche (regionale ed agricola) sono rimesse alla competenza UE.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928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Il Trattato di Lisbona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204864"/>
            <a:ext cx="7128908" cy="4104456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Tutte queste cose, insieme alle leggi, alle istituzioni ed alle politiche costituivano il TEC.</a:t>
            </a:r>
          </a:p>
          <a:p>
            <a:pPr algn="just"/>
            <a:r>
              <a:rPr lang="it-IT" b="1" dirty="0" smtClean="0"/>
              <a:t>Il primo pilastro include anche al politica monetaria.</a:t>
            </a:r>
          </a:p>
          <a:p>
            <a:pPr algn="just"/>
            <a:r>
              <a:rPr lang="it-IT" b="1" dirty="0" smtClean="0"/>
              <a:t>Tutto ciò concorre alla determinazione del trattato sull’Unione Europea.</a:t>
            </a:r>
          </a:p>
          <a:p>
            <a:pPr algn="just"/>
            <a:r>
              <a:rPr lang="it-IT" b="1" dirty="0" smtClean="0"/>
              <a:t>Gli sforzi per il secondo ed il terzo pilastro sono </a:t>
            </a:r>
            <a:r>
              <a:rPr lang="it-IT" b="1" dirty="0" err="1" smtClean="0"/>
              <a:t>intergovernamentali</a:t>
            </a:r>
            <a:endParaRPr lang="it-IT" b="1" dirty="0" smtClean="0"/>
          </a:p>
          <a:p>
            <a:pPr algn="just"/>
            <a:r>
              <a:rPr lang="it-IT" b="1" dirty="0" smtClean="0"/>
              <a:t>Ridotto il potere della Commissione e della Corte.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5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b="1" dirty="0" smtClean="0"/>
              <a:t>Come rendere l’Europa un’area integrata?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600" b="1" dirty="0" smtClean="0"/>
              <a:t>Attraverso la rimozione delle barriere commerciali..</a:t>
            </a:r>
          </a:p>
          <a:p>
            <a:pPr algn="just"/>
            <a:r>
              <a:rPr lang="it-IT" sz="2600" b="1" dirty="0" smtClean="0"/>
              <a:t>L’articolo 3 a del Trattato rimuove tutte le tariffe e le restrizioni quantitative tra i membri, costituendo un’area di libero scambio per tutti i beni</a:t>
            </a:r>
          </a:p>
          <a:p>
            <a:pPr algn="just"/>
            <a:r>
              <a:rPr lang="it-IT" sz="2600" b="1" dirty="0" smtClean="0"/>
              <a:t>Definizione di una common </a:t>
            </a:r>
            <a:r>
              <a:rPr lang="it-IT" sz="2600" b="1" dirty="0" err="1" smtClean="0"/>
              <a:t>trade</a:t>
            </a:r>
            <a:r>
              <a:rPr lang="it-IT" sz="2600" b="1" dirty="0" smtClean="0"/>
              <a:t> policy con il resto del mondo</a:t>
            </a:r>
            <a:endParaRPr 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1039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it-IT" b="1" dirty="0" smtClean="0"/>
              <a:t>Il secondo ed il terzo pilastro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Il secondo consiste nella Politica estera comune e nella Politica per la sicurezza.</a:t>
            </a:r>
          </a:p>
          <a:p>
            <a:pPr algn="just"/>
            <a:r>
              <a:rPr lang="it-IT" b="1" dirty="0" smtClean="0"/>
              <a:t>Il terzo comprende la giustizia e gli affari interni.</a:t>
            </a:r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5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b="1" dirty="0" smtClean="0"/>
              <a:t>Dopo Lisbona…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L’organizzazione a tre pilastri è rimpiazzata perché ormai la Ue è un’unica istituzione.</a:t>
            </a:r>
          </a:p>
          <a:p>
            <a:pPr algn="just"/>
            <a:r>
              <a:rPr lang="it-IT" b="1" dirty="0" smtClean="0"/>
              <a:t>Al massimo abbiamo i due pillar, quello delle questioni sovranazionali e quello di quelle </a:t>
            </a:r>
            <a:r>
              <a:rPr lang="it-IT" b="1" dirty="0" err="1" smtClean="0"/>
              <a:t>intergovernamentali</a:t>
            </a:r>
            <a:r>
              <a:rPr lang="it-IT" b="1" dirty="0" smtClean="0"/>
              <a:t>.</a:t>
            </a:r>
          </a:p>
          <a:p>
            <a:pPr algn="just"/>
            <a:r>
              <a:rPr lang="it-IT" b="1" dirty="0" smtClean="0"/>
              <a:t>Abolisce l’espressione «comunità europea» e la sostituisce con «unione europea».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789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965B1E-98D0-4D0F-B43B-2F31FB5C8C29}" type="slidenum">
              <a:rPr lang="it-IT" altLang="it-IT" sz="1400" smtClean="0"/>
              <a:pPr eaLnBrk="1" hangingPunct="1"/>
              <a:t>32</a:t>
            </a:fld>
            <a:endParaRPr lang="it-IT" altLang="it-IT" sz="140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/>
              <a:t>Revisione del 2005. </a:t>
            </a:r>
            <a:br>
              <a:rPr lang="it-IT" altLang="it-IT" b="1" dirty="0" smtClean="0"/>
            </a:br>
            <a:r>
              <a:rPr lang="it-IT" altLang="it-IT" b="1" dirty="0" smtClean="0"/>
              <a:t>Rapporto KOK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it-IT" altLang="it-IT" sz="3300" dirty="0" smtClean="0"/>
              <a:t>Difficoltà di attuazione del metodo di coordinamento;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3300" dirty="0" smtClean="0"/>
              <a:t>Persa la gerarchizzazione degli obiettivi;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3300" dirty="0" smtClean="0"/>
              <a:t>Semplificazione degli obiettivi;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altLang="it-IT" sz="3300" dirty="0" smtClean="0"/>
              <a:t>Gli orientamenti integrati per la crescita e l'occupazione d'ora innanzi sono presentati congiuntamente con gli orientamenti per le politiche macroeconomiche e microeconomiche e per un periodo di tre anni.</a:t>
            </a:r>
          </a:p>
          <a:p>
            <a:pPr eaLnBrk="1" hangingPunct="1">
              <a:lnSpc>
                <a:spcPct val="90000"/>
              </a:lnSpc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21611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/>
              <a:t>I cinque assi di azione risultati dal rapporto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1844824"/>
            <a:ext cx="7200916" cy="4464496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 smtClean="0"/>
              <a:t>Società della conoscenza</a:t>
            </a:r>
            <a:r>
              <a:rPr lang="it-IT" altLang="it-IT" sz="2200" dirty="0" smtClean="0"/>
              <a:t> – Rendere l’Europa più attraente per i ricercatori e gli scienziati, conferendo alla R&amp;S una priorità assoluta e promuovendo l’uso delle TIC.</a:t>
            </a:r>
          </a:p>
          <a:p>
            <a:pPr marL="68580" indent="0" algn="just" eaLnBrk="1" hangingPunct="1">
              <a:lnSpc>
                <a:spcPct val="80000"/>
              </a:lnSpc>
              <a:buNone/>
            </a:pPr>
            <a:endParaRPr lang="it-IT" altLang="it-IT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 smtClean="0"/>
              <a:t>Mercato interno</a:t>
            </a:r>
            <a:r>
              <a:rPr lang="it-IT" altLang="it-IT" sz="2200" dirty="0" smtClean="0"/>
              <a:t> – Completare il mercato interno per consentire la libera circolazione dei beni e dei capitali e prendere rapidamente le misure necessarie per creare un mercato unico dei servizi.</a:t>
            </a:r>
          </a:p>
          <a:p>
            <a:pPr marL="68580" indent="0" algn="just" eaLnBrk="1" hangingPunct="1">
              <a:lnSpc>
                <a:spcPct val="80000"/>
              </a:lnSpc>
              <a:buNone/>
            </a:pPr>
            <a:endParaRPr lang="it-IT" altLang="it-IT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 smtClean="0"/>
              <a:t>Contesto commerciale</a:t>
            </a:r>
            <a:r>
              <a:rPr lang="it-IT" altLang="it-IT" sz="2200" dirty="0" smtClean="0"/>
              <a:t> – Ridurre l’onere amministrativo globale; migliorare la qualità della legislazione; agevolare il rapido avviamento delle nuove imprese; creare un contesto più favorevole alle imprese.</a:t>
            </a:r>
          </a:p>
          <a:p>
            <a:pPr marL="68580" indent="0" algn="just" eaLnBrk="1" hangingPunct="1">
              <a:lnSpc>
                <a:spcPct val="80000"/>
              </a:lnSpc>
              <a:buNone/>
            </a:pPr>
            <a:endParaRPr lang="it-IT" altLang="it-IT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 smtClean="0"/>
              <a:t>Mercato del lavoro</a:t>
            </a:r>
            <a:r>
              <a:rPr lang="it-IT" altLang="it-IT" sz="2200" dirty="0" smtClean="0"/>
              <a:t> – Applicare tempestivamente le raccomandazioni della task force europea per l’occupazione; definire strategie in merito alla formazione permanente e all’invecchiamento attivo; sostenere i partenariati per la crescita e l’occupazione.</a:t>
            </a:r>
          </a:p>
          <a:p>
            <a:pPr marL="68580" indent="0" algn="just" eaLnBrk="1" hangingPunct="1">
              <a:lnSpc>
                <a:spcPct val="80000"/>
              </a:lnSpc>
              <a:buNone/>
            </a:pPr>
            <a:endParaRPr lang="it-IT" altLang="it-IT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lang="it-IT" altLang="it-IT" sz="2200" b="1" dirty="0" smtClean="0"/>
              <a:t>Sostenibilità ambientale</a:t>
            </a:r>
            <a:r>
              <a:rPr lang="it-IT" altLang="it-IT" sz="2200" dirty="0" smtClean="0"/>
              <a:t> – Promuovere l’</a:t>
            </a:r>
            <a:r>
              <a:rPr lang="it-IT" altLang="it-IT" sz="2200" dirty="0" err="1" smtClean="0"/>
              <a:t>ecoinnovazione</a:t>
            </a:r>
            <a:r>
              <a:rPr lang="it-IT" altLang="it-IT" sz="2200" dirty="0" smtClean="0"/>
              <a:t> e conquistare una posizione di predominio nell’</a:t>
            </a:r>
            <a:r>
              <a:rPr lang="it-IT" altLang="it-IT" sz="2200" dirty="0" err="1" smtClean="0"/>
              <a:t>ecoindustria</a:t>
            </a:r>
            <a:r>
              <a:rPr lang="it-IT" altLang="it-IT" sz="2200" dirty="0" smtClean="0"/>
              <a:t>; attuare politiche finalizzate, a lungo termine, ad un miglioramento duraturo della produttività attraverso l’</a:t>
            </a:r>
            <a:r>
              <a:rPr lang="it-IT" altLang="it-IT" sz="2200" dirty="0" err="1" smtClean="0"/>
              <a:t>ecoefficienza</a:t>
            </a:r>
            <a:r>
              <a:rPr lang="it-IT" altLang="it-IT" sz="2200" dirty="0" smtClean="0"/>
              <a:t>.</a:t>
            </a:r>
          </a:p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3351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it-IT" altLang="it-IT" b="1" dirty="0" smtClean="0"/>
              <a:t>Nuova revisione della Strategia di Lisbona</a:t>
            </a:r>
          </a:p>
        </p:txBody>
      </p:sp>
      <p:sp>
        <p:nvSpPr>
          <p:cNvPr id="8089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it-IT" altLang="it-IT" sz="2200" b="1" dirty="0" smtClean="0">
                <a:cs typeface="Times New Roman" pitchFamily="18" charset="0"/>
              </a:rPr>
              <a:t>Il Consiglio europeo di primavera 2008</a:t>
            </a:r>
            <a:r>
              <a:rPr lang="it-IT" altLang="it-IT" sz="2200" dirty="0" smtClean="0">
                <a:cs typeface="Times New Roman" pitchFamily="18" charset="0"/>
              </a:rPr>
              <a:t> ha dato avvio al </a:t>
            </a:r>
            <a:r>
              <a:rPr lang="it-IT" altLang="it-IT" sz="2200" dirty="0" smtClean="0">
                <a:cs typeface="Times New Roman" pitchFamily="18" charset="0"/>
                <a:hlinkClick r:id="rId2" action="ppaction://hlinkfile" tooltip="link interno"/>
              </a:rPr>
              <a:t>nuovo ciclo della strategia</a:t>
            </a:r>
            <a:r>
              <a:rPr lang="it-IT" altLang="it-IT" sz="2200" dirty="0" smtClean="0">
                <a:cs typeface="Times New Roman" pitchFamily="18" charset="0"/>
              </a:rPr>
              <a:t> (2008-2010) con un approccio di continuità, sia nelle linee guida, sia nelle aree prioritarie, e dando particolare enfasi all'attuazione delle politiche di riforma. Le </a:t>
            </a:r>
            <a:r>
              <a:rPr lang="it-IT" altLang="it-IT" sz="2200" dirty="0" smtClean="0">
                <a:cs typeface="Times New Roman" pitchFamily="18" charset="0"/>
                <a:hlinkClick r:id="rId3" action="ppaction://hlinkfile" tooltip="link interno"/>
              </a:rPr>
              <a:t>raccomandazioni per l'Italia</a:t>
            </a:r>
            <a:r>
              <a:rPr lang="it-IT" altLang="it-IT" sz="2200" dirty="0" smtClean="0">
                <a:cs typeface="Times New Roman" pitchFamily="18" charset="0"/>
              </a:rPr>
              <a:t> sono state confermate con piccole variazioni. Esse riguardano le finanze pubbliche, la concorrenza nel mercato dei prodotti e dei servizi, e l'adeguatezza del sistema educativo rispetto alle esigenze del mercato del lavoro. Attenzione particolare viene, invece, posta tra l'altro alla ricerca, potenziamento delle infrastrutture nel Mezzogiorno, servizi per l'infanzia e gli anziani. </a:t>
            </a:r>
          </a:p>
          <a:p>
            <a:pPr eaLnBrk="1" hangingPunct="1"/>
            <a:endParaRPr lang="it-IT" altLang="it-IT" dirty="0" smtClean="0"/>
          </a:p>
        </p:txBody>
      </p:sp>
      <p:sp>
        <p:nvSpPr>
          <p:cNvPr id="8090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2E11EF-A7D6-46CB-A571-EEF75B2A018E}" type="slidenum">
              <a:rPr lang="it-IT" altLang="it-IT" sz="1400" smtClean="0"/>
              <a:pPr eaLnBrk="1" hangingPunct="1"/>
              <a:t>34</a:t>
            </a:fld>
            <a:endParaRPr lang="it-IT" altLang="it-IT" sz="1400" smtClean="0"/>
          </a:p>
        </p:txBody>
      </p:sp>
    </p:spTree>
    <p:extLst>
      <p:ext uri="{BB962C8B-B14F-4D97-AF65-F5344CB8AC3E}">
        <p14:creationId xmlns:p14="http://schemas.microsoft.com/office/powerpoint/2010/main" val="6113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The Big-5 </a:t>
            </a:r>
            <a:r>
              <a:rPr lang="it-IT" b="1" dirty="0" err="1" smtClean="0"/>
              <a:t>Istitutions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European</a:t>
            </a:r>
            <a:r>
              <a:rPr lang="it-IT" b="1" dirty="0" smtClean="0"/>
              <a:t> </a:t>
            </a:r>
            <a:r>
              <a:rPr lang="it-IT" b="1" dirty="0" err="1" smtClean="0"/>
              <a:t>Council</a:t>
            </a:r>
            <a:endParaRPr lang="it-IT" b="1" dirty="0" smtClean="0"/>
          </a:p>
          <a:p>
            <a:r>
              <a:rPr lang="it-IT" b="1" dirty="0" smtClean="0"/>
              <a:t>The </a:t>
            </a:r>
            <a:r>
              <a:rPr lang="it-IT" b="1" dirty="0" err="1" smtClean="0"/>
              <a:t>Council</a:t>
            </a:r>
            <a:endParaRPr lang="it-IT" b="1" dirty="0" smtClean="0"/>
          </a:p>
          <a:p>
            <a:r>
              <a:rPr lang="it-IT" b="1" dirty="0" smtClean="0"/>
              <a:t>The </a:t>
            </a:r>
            <a:r>
              <a:rPr lang="it-IT" b="1" dirty="0" err="1" smtClean="0"/>
              <a:t>European</a:t>
            </a:r>
            <a:r>
              <a:rPr lang="it-IT" b="1" dirty="0" smtClean="0"/>
              <a:t> </a:t>
            </a:r>
            <a:r>
              <a:rPr lang="it-IT" b="1" dirty="0" err="1" smtClean="0"/>
              <a:t>Commission</a:t>
            </a:r>
            <a:endParaRPr lang="it-IT" b="1" dirty="0" smtClean="0"/>
          </a:p>
          <a:p>
            <a:r>
              <a:rPr lang="it-IT" b="1" dirty="0" smtClean="0"/>
              <a:t>EU Court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733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DFD700-59A2-4B8C-AC80-45397BB063AB}" type="slidenum">
              <a:rPr lang="it-IT" altLang="it-IT" sz="1400" smtClean="0"/>
              <a:pPr eaLnBrk="1" hangingPunct="1"/>
              <a:t>36</a:t>
            </a:fld>
            <a:endParaRPr lang="it-IT" altLang="it-IT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it-IT" altLang="it-IT" b="1" dirty="0" smtClean="0"/>
              <a:t>Il consiglio europeo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400" b="1" dirty="0" smtClean="0"/>
              <a:t>La </a:t>
            </a:r>
            <a:r>
              <a:rPr lang="en-US" altLang="it-IT" sz="2400" b="1" dirty="0" err="1" smtClean="0"/>
              <a:t>principale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istituzione</a:t>
            </a:r>
            <a:r>
              <a:rPr lang="en-US" altLang="it-IT" sz="2400" b="1" dirty="0" smtClean="0"/>
              <a:t> con </a:t>
            </a:r>
            <a:r>
              <a:rPr lang="en-US" altLang="it-IT" sz="2400" b="1" dirty="0" err="1" smtClean="0"/>
              <a:t>potere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decisionale</a:t>
            </a:r>
            <a:r>
              <a:rPr lang="en-US" altLang="it-IT" sz="24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400" b="1" dirty="0" err="1" smtClean="0"/>
              <a:t>Composta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dai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Ministri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dei</a:t>
            </a:r>
            <a:r>
              <a:rPr lang="en-US" altLang="it-IT" sz="2400" b="1" dirty="0" smtClean="0"/>
              <a:t> 25 </a:t>
            </a:r>
            <a:r>
              <a:rPr lang="en-US" altLang="it-IT" sz="2400" b="1" dirty="0" err="1" smtClean="0"/>
              <a:t>Stati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membri</a:t>
            </a:r>
            <a:r>
              <a:rPr lang="en-US" altLang="it-IT" sz="2400" b="1" dirty="0" smtClean="0"/>
              <a:t>, con </a:t>
            </a:r>
            <a:r>
              <a:rPr lang="en-US" altLang="it-IT" sz="2400" b="1" dirty="0" err="1" smtClean="0"/>
              <a:t>responsabilità</a:t>
            </a:r>
            <a:r>
              <a:rPr lang="en-US" altLang="it-IT" sz="2400" b="1" dirty="0" smtClean="0"/>
              <a:t> per le </a:t>
            </a:r>
            <a:r>
              <a:rPr lang="en-US" altLang="it-IT" sz="2400" b="1" dirty="0" err="1" smtClean="0"/>
              <a:t>politiche</a:t>
            </a:r>
            <a:r>
              <a:rPr lang="en-US" altLang="it-IT" sz="2400" b="1" dirty="0" smtClean="0"/>
              <a:t> in </a:t>
            </a:r>
            <a:r>
              <a:rPr lang="en-US" altLang="it-IT" sz="2400" b="1" dirty="0" err="1" smtClean="0"/>
              <a:t>discussione</a:t>
            </a:r>
            <a:r>
              <a:rPr lang="en-US" altLang="it-IT" sz="2400" b="1" dirty="0" smtClean="0"/>
              <a:t> (</a:t>
            </a:r>
            <a:r>
              <a:rPr lang="en-US" altLang="it-IT" sz="2400" b="1" dirty="0" err="1" smtClean="0"/>
              <a:t>Affari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Esteri</a:t>
            </a:r>
            <a:r>
              <a:rPr lang="en-US" altLang="it-IT" sz="2400" b="1" dirty="0" smtClean="0"/>
              <a:t>, </a:t>
            </a:r>
            <a:r>
              <a:rPr lang="en-US" altLang="it-IT" sz="2400" b="1" dirty="0" err="1" smtClean="0"/>
              <a:t>Agricoltura</a:t>
            </a:r>
            <a:r>
              <a:rPr lang="en-US" altLang="it-IT" sz="2400" b="1" dirty="0" smtClean="0"/>
              <a:t> etc.)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400" b="1" dirty="0" smtClean="0"/>
              <a:t> Il </a:t>
            </a:r>
            <a:r>
              <a:rPr lang="en-US" altLang="it-IT" sz="2400" b="1" dirty="0" err="1" smtClean="0"/>
              <a:t>Consiglio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rappresenta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gli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Stati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Membri</a:t>
            </a:r>
            <a:r>
              <a:rPr lang="en-US" altLang="it-IT" sz="24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400" b="1" dirty="0" err="1" smtClean="0"/>
              <a:t>Legifera</a:t>
            </a:r>
            <a:r>
              <a:rPr lang="en-US" altLang="it-IT" sz="2400" b="1" dirty="0" smtClean="0"/>
              <a:t> (</a:t>
            </a:r>
            <a:r>
              <a:rPr lang="en-US" altLang="it-IT" sz="2400" b="1" dirty="0" err="1" smtClean="0"/>
              <a:t>regolamenti</a:t>
            </a:r>
            <a:r>
              <a:rPr lang="en-US" altLang="it-IT" sz="2400" b="1" dirty="0" smtClean="0"/>
              <a:t>, </a:t>
            </a:r>
            <a:r>
              <a:rPr lang="en-US" altLang="it-IT" sz="2400" b="1" dirty="0" err="1" smtClean="0"/>
              <a:t>direttive</a:t>
            </a:r>
            <a:r>
              <a:rPr lang="en-US" altLang="it-IT" sz="2400" b="1" dirty="0" smtClean="0"/>
              <a:t>, </a:t>
            </a:r>
            <a:r>
              <a:rPr lang="en-US" altLang="it-IT" sz="2400" b="1" dirty="0" err="1" smtClean="0"/>
              <a:t>decisioni</a:t>
            </a:r>
            <a:r>
              <a:rPr lang="en-US" altLang="it-IT" sz="2400" b="1" dirty="0" smtClean="0"/>
              <a:t>)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400" b="1" dirty="0" err="1" smtClean="0"/>
              <a:t>Condivide</a:t>
            </a:r>
            <a:r>
              <a:rPr lang="en-US" altLang="it-IT" sz="2400" b="1" dirty="0" smtClean="0"/>
              <a:t> le sue </a:t>
            </a:r>
            <a:r>
              <a:rPr lang="en-US" altLang="it-IT" sz="2400" b="1" dirty="0" err="1" smtClean="0"/>
              <a:t>funzioni</a:t>
            </a:r>
            <a:r>
              <a:rPr lang="en-US" altLang="it-IT" sz="2400" b="1" dirty="0" smtClean="0"/>
              <a:t> con </a:t>
            </a:r>
            <a:r>
              <a:rPr lang="en-US" altLang="it-IT" sz="2400" b="1" dirty="0" err="1" smtClean="0"/>
              <a:t>il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Parlamento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Europeo</a:t>
            </a:r>
            <a:endParaRPr lang="en-US" altLang="it-IT" sz="2400" b="1" dirty="0" smtClean="0"/>
          </a:p>
          <a:p>
            <a:pPr eaLnBrk="1" hangingPunct="1">
              <a:buFont typeface="Wingdings" pitchFamily="2" charset="2"/>
              <a:buChar char="ü"/>
            </a:pPr>
            <a:endParaRPr lang="it-IT" alt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805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965C29-CBCE-4A1C-9724-9C397AB50B71}" type="slidenum">
              <a:rPr lang="it-IT" altLang="it-IT" sz="1400" smtClean="0"/>
              <a:pPr eaLnBrk="1" hangingPunct="1"/>
              <a:t>37</a:t>
            </a:fld>
            <a:endParaRPr lang="it-IT" altLang="it-IT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it-IT" altLang="it-IT" b="1" dirty="0" smtClean="0"/>
              <a:t>Il parlamento europeo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200" b="1" dirty="0" smtClean="0"/>
              <a:t>è </a:t>
            </a:r>
            <a:r>
              <a:rPr lang="en-US" altLang="it-IT" sz="2200" b="1" dirty="0" err="1" smtClean="0"/>
              <a:t>organizzato</a:t>
            </a:r>
            <a:r>
              <a:rPr lang="en-US" altLang="it-IT" sz="2200" b="1" dirty="0" smtClean="0"/>
              <a:t> in </a:t>
            </a:r>
            <a:r>
              <a:rPr lang="en-US" altLang="it-IT" sz="2200" b="1" dirty="0" err="1" smtClean="0"/>
              <a:t>gruppi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politici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transnazionali</a:t>
            </a:r>
            <a:r>
              <a:rPr lang="en-US" altLang="it-IT" sz="2200" b="1" dirty="0" smtClean="0"/>
              <a:t> e </a:t>
            </a:r>
            <a:r>
              <a:rPr lang="en-US" altLang="it-IT" sz="2200" b="1" dirty="0" err="1" smtClean="0"/>
              <a:t>Comitati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tematici</a:t>
            </a:r>
            <a:r>
              <a:rPr lang="en-US" altLang="it-IT" sz="22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200" b="1" dirty="0" smtClean="0"/>
              <a:t>Il </a:t>
            </a:r>
            <a:r>
              <a:rPr lang="en-US" altLang="it-IT" sz="2200" b="1" dirty="0" err="1" smtClean="0"/>
              <a:t>Parlamento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rappresenta</a:t>
            </a:r>
            <a:r>
              <a:rPr lang="en-US" altLang="it-IT" sz="2200" b="1" dirty="0" smtClean="0"/>
              <a:t> I </a:t>
            </a:r>
            <a:r>
              <a:rPr lang="en-US" altLang="it-IT" sz="2200" b="1" dirty="0" err="1" smtClean="0"/>
              <a:t>cittadini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europei</a:t>
            </a:r>
            <a:endParaRPr lang="en-US" altLang="it-IT" sz="2200" b="1" dirty="0" smtClean="0"/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200" b="1" dirty="0" err="1" smtClean="0"/>
              <a:t>elezioni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generali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ogni</a:t>
            </a:r>
            <a:r>
              <a:rPr lang="en-US" altLang="it-IT" sz="2200" b="1" dirty="0" smtClean="0"/>
              <a:t> 5 </a:t>
            </a:r>
            <a:r>
              <a:rPr lang="en-US" altLang="it-IT" sz="2200" b="1" dirty="0" err="1" smtClean="0"/>
              <a:t>anni</a:t>
            </a:r>
            <a:endParaRPr lang="en-US" altLang="it-IT" sz="2200" b="1" dirty="0" smtClean="0"/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200" b="1" dirty="0" err="1" smtClean="0"/>
              <a:t>Condivide</a:t>
            </a:r>
            <a:r>
              <a:rPr lang="en-US" altLang="it-IT" sz="2200" b="1" dirty="0" smtClean="0"/>
              <a:t> le sue </a:t>
            </a:r>
            <a:r>
              <a:rPr lang="en-US" altLang="it-IT" sz="2200" b="1" dirty="0" err="1" smtClean="0"/>
              <a:t>funzioni</a:t>
            </a:r>
            <a:r>
              <a:rPr lang="en-US" altLang="it-IT" sz="2200" b="1" dirty="0" smtClean="0"/>
              <a:t> con </a:t>
            </a:r>
            <a:r>
              <a:rPr lang="en-US" altLang="it-IT" sz="2200" b="1" dirty="0" err="1" smtClean="0"/>
              <a:t>il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Consiglio</a:t>
            </a:r>
            <a:r>
              <a:rPr lang="en-US" altLang="it-IT" sz="2200" b="1" dirty="0" smtClean="0"/>
              <a:t> </a:t>
            </a:r>
            <a:r>
              <a:rPr lang="en-US" altLang="it-IT" sz="2200" b="1" dirty="0" err="1" smtClean="0"/>
              <a:t>dell’Unione</a:t>
            </a:r>
            <a:endParaRPr lang="en-US" altLang="it-IT" sz="2200" b="1" dirty="0" smtClean="0"/>
          </a:p>
          <a:p>
            <a:pPr eaLnBrk="1" hangingPunct="1">
              <a:buFont typeface="Wingdings" pitchFamily="2" charset="2"/>
              <a:buChar char="ü"/>
            </a:pP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3676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90CA00-89E5-43F7-8667-DD9119E2EE98}" type="slidenum">
              <a:rPr lang="it-IT" altLang="it-IT" sz="1400" smtClean="0"/>
              <a:pPr eaLnBrk="1" hangingPunct="1"/>
              <a:t>38</a:t>
            </a:fld>
            <a:endParaRPr lang="it-IT" altLang="it-IT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it-IT" altLang="it-IT" b="1" dirty="0" smtClean="0"/>
              <a:t>La commissione europea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altLang="it-IT" sz="2400" b="1" dirty="0" smtClean="0"/>
              <a:t>La </a:t>
            </a:r>
            <a:r>
              <a:rPr lang="en-US" altLang="it-IT" sz="2400" b="1" dirty="0" err="1" smtClean="0"/>
              <a:t>Commissione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Europea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rappresenta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gli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interessi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generali</a:t>
            </a:r>
            <a:r>
              <a:rPr lang="en-US" altLang="it-IT" sz="2400" b="1" dirty="0" smtClean="0"/>
              <a:t> </a:t>
            </a:r>
            <a:r>
              <a:rPr lang="en-US" altLang="it-IT" sz="2400" b="1" dirty="0" err="1" smtClean="0"/>
              <a:t>dell’Unione</a:t>
            </a:r>
            <a:r>
              <a:rPr lang="en-US" altLang="it-IT" sz="20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en-US" altLang="it-IT" sz="2000" b="1" dirty="0" smtClean="0"/>
              <a:t>27 </a:t>
            </a:r>
            <a:r>
              <a:rPr lang="en-US" altLang="it-IT" sz="2000" b="1" dirty="0" err="1" smtClean="0"/>
              <a:t>membri</a:t>
            </a:r>
            <a:r>
              <a:rPr lang="en-US" altLang="it-IT" sz="2000" b="1" dirty="0" smtClean="0"/>
              <a:t> 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000" b="1" dirty="0" err="1" smtClean="0"/>
              <a:t>proporre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legislazione</a:t>
            </a:r>
            <a:r>
              <a:rPr lang="en-US" altLang="it-IT" sz="2000" b="1" dirty="0" smtClean="0"/>
              <a:t> al P.E e al </a:t>
            </a:r>
            <a:r>
              <a:rPr lang="en-US" altLang="it-IT" sz="2000" b="1" dirty="0" err="1" smtClean="0"/>
              <a:t>Consiglio</a:t>
            </a:r>
            <a:r>
              <a:rPr lang="en-US" altLang="it-IT" sz="20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000" b="1" dirty="0" smtClean="0"/>
              <a:t> </a:t>
            </a:r>
            <a:r>
              <a:rPr lang="en-US" altLang="it-IT" sz="2100" b="1" dirty="0" err="1"/>
              <a:t>attuare</a:t>
            </a:r>
            <a:r>
              <a:rPr lang="en-US" altLang="it-IT" sz="2100" b="1" dirty="0"/>
              <a:t> le </a:t>
            </a:r>
            <a:r>
              <a:rPr lang="en-US" altLang="it-IT" sz="2100" b="1" dirty="0" err="1"/>
              <a:t>politiche</a:t>
            </a:r>
            <a:r>
              <a:rPr lang="en-US" altLang="it-IT" sz="2100" b="1" dirty="0"/>
              <a:t> </a:t>
            </a:r>
            <a:r>
              <a:rPr lang="en-US" altLang="it-IT" sz="2100" b="1" dirty="0" err="1"/>
              <a:t>comuni</a:t>
            </a:r>
            <a:r>
              <a:rPr lang="en-US" altLang="it-IT" sz="2100" b="1" dirty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rinforzare</a:t>
            </a:r>
            <a:r>
              <a:rPr lang="en-US" altLang="it-IT" sz="2000" b="1" dirty="0" smtClean="0"/>
              <a:t> la </a:t>
            </a:r>
            <a:r>
              <a:rPr lang="en-US" altLang="it-IT" sz="2000" b="1" dirty="0" err="1" smtClean="0"/>
              <a:t>legislazione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comunitaria</a:t>
            </a:r>
            <a:r>
              <a:rPr lang="en-US" altLang="it-IT" sz="2000" b="1" dirty="0" smtClean="0"/>
              <a:t> </a:t>
            </a:r>
          </a:p>
          <a:p>
            <a:pPr algn="just"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agire</a:t>
            </a:r>
            <a:r>
              <a:rPr lang="en-US" altLang="it-IT" sz="2000" b="1" dirty="0" smtClean="0"/>
              <a:t> come “</a:t>
            </a:r>
            <a:r>
              <a:rPr lang="en-US" altLang="it-IT" sz="2000" b="1" dirty="0" err="1" smtClean="0"/>
              <a:t>porta</a:t>
            </a:r>
            <a:r>
              <a:rPr lang="en-US" altLang="it-IT" sz="2000" b="1" dirty="0" smtClean="0"/>
              <a:t> voce” </a:t>
            </a:r>
            <a:r>
              <a:rPr lang="en-US" altLang="it-IT" sz="2000" b="1" dirty="0" err="1" smtClean="0"/>
              <a:t>dell’Unione</a:t>
            </a:r>
            <a:r>
              <a:rPr lang="en-US" altLang="it-IT" sz="2000" b="1" dirty="0" smtClean="0"/>
              <a:t> (</a:t>
            </a:r>
            <a:r>
              <a:rPr lang="en-US" altLang="it-IT" sz="2000" b="1" dirty="0" err="1" smtClean="0"/>
              <a:t>es</a:t>
            </a:r>
            <a:r>
              <a:rPr lang="en-US" altLang="it-IT" sz="2000" b="1" dirty="0" smtClean="0"/>
              <a:t>. </a:t>
            </a:r>
            <a:r>
              <a:rPr lang="en-US" altLang="it-IT" sz="2000" b="1" dirty="0" err="1" smtClean="0"/>
              <a:t>Accordi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internazionali</a:t>
            </a:r>
            <a:r>
              <a:rPr lang="en-US" altLang="it-IT" sz="2000" b="1" dirty="0" smtClean="0"/>
              <a:t>)</a:t>
            </a:r>
          </a:p>
          <a:p>
            <a:pPr algn="just" eaLnBrk="1" hangingPunct="1"/>
            <a:r>
              <a:rPr lang="en-US" altLang="it-IT" sz="2000" b="1" dirty="0" smtClean="0"/>
              <a:t>Il </a:t>
            </a:r>
            <a:r>
              <a:rPr lang="en-US" altLang="it-IT" sz="2000" b="1" dirty="0" err="1" smtClean="0"/>
              <a:t>presidente</a:t>
            </a:r>
            <a:r>
              <a:rPr lang="en-US" altLang="it-IT" sz="2000" b="1" dirty="0" smtClean="0"/>
              <a:t> e I </a:t>
            </a:r>
            <a:r>
              <a:rPr lang="en-US" altLang="it-IT" sz="2000" b="1" dirty="0" err="1" smtClean="0"/>
              <a:t>membri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sono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nominati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dagli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Stati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membri</a:t>
            </a:r>
            <a:r>
              <a:rPr lang="en-US" altLang="it-IT" sz="2000" b="1" dirty="0" smtClean="0"/>
              <a:t>, </a:t>
            </a:r>
            <a:r>
              <a:rPr lang="en-US" altLang="it-IT" sz="2000" b="1" dirty="0" err="1" smtClean="0"/>
              <a:t>dopo</a:t>
            </a:r>
            <a:r>
              <a:rPr lang="en-US" altLang="it-IT" sz="2000" b="1" dirty="0" smtClean="0"/>
              <a:t> </a:t>
            </a:r>
            <a:r>
              <a:rPr lang="en-US" altLang="it-IT" sz="2000" b="1" dirty="0" err="1" smtClean="0"/>
              <a:t>approvazione</a:t>
            </a:r>
            <a:r>
              <a:rPr lang="en-US" altLang="it-IT" sz="2000" b="1" dirty="0" smtClean="0"/>
              <a:t> da parte </a:t>
            </a:r>
            <a:r>
              <a:rPr lang="en-US" altLang="it-IT" sz="2000" b="1" dirty="0" err="1" smtClean="0"/>
              <a:t>dell’P.E</a:t>
            </a:r>
            <a:endParaRPr lang="it-IT" alt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612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La Corte di Giustizia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b="1" dirty="0" smtClean="0"/>
              <a:t>Nella UE, come in ogni altra organizzazione, le leggi e le decisioni sono aperte ad interpretazioni che portano a dispute che non possono essere risolte dalla negoziazione.</a:t>
            </a:r>
          </a:p>
          <a:p>
            <a:pPr algn="just"/>
            <a:r>
              <a:rPr lang="it-IT" b="1" dirty="0" smtClean="0"/>
              <a:t>Il compito della Corte di Giustizia è risolvere queste dispute, o meglio quelle :</a:t>
            </a:r>
          </a:p>
          <a:p>
            <a:pPr marL="68580" indent="0" algn="just">
              <a:buNone/>
            </a:pPr>
            <a:r>
              <a:rPr lang="it-IT" b="1" dirty="0" smtClean="0"/>
              <a:t>      *tra gli stati membri;</a:t>
            </a:r>
          </a:p>
          <a:p>
            <a:pPr marL="68580" indent="0" algn="just">
              <a:buNone/>
            </a:pPr>
            <a:r>
              <a:rPr lang="it-IT" b="1" dirty="0"/>
              <a:t> </a:t>
            </a:r>
            <a:r>
              <a:rPr lang="it-IT" b="1" dirty="0" smtClean="0"/>
              <a:t>     *tra gli stati membri e la UE;</a:t>
            </a:r>
          </a:p>
          <a:p>
            <a:pPr marL="68580" indent="0" algn="just">
              <a:buNone/>
            </a:pPr>
            <a:r>
              <a:rPr lang="it-IT" b="1" dirty="0"/>
              <a:t> </a:t>
            </a:r>
            <a:r>
              <a:rPr lang="it-IT" b="1" dirty="0" smtClean="0"/>
              <a:t>     *tra le istituzioni della UE;</a:t>
            </a:r>
          </a:p>
          <a:p>
            <a:pPr marL="68580" indent="0" algn="just">
              <a:buNone/>
            </a:pPr>
            <a:r>
              <a:rPr lang="it-IT" b="1" dirty="0"/>
              <a:t> </a:t>
            </a:r>
            <a:r>
              <a:rPr lang="it-IT" b="1" dirty="0" smtClean="0"/>
              <a:t>     *tra gli individui e la UE.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536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b="1" dirty="0" smtClean="0"/>
              <a:t>Come rendere l’Europa un’area integrata?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2200" b="1" dirty="0" smtClean="0"/>
              <a:t>Assicurando una non distorta competizione… attraverso:</a:t>
            </a:r>
          </a:p>
          <a:p>
            <a:pPr lvl="1" algn="just"/>
            <a:r>
              <a:rPr lang="it-IT" sz="2000" b="1" dirty="0" smtClean="0"/>
              <a:t>La proibizione di sussidi discriminatori ai produttori a favore dei produttori nazionali;</a:t>
            </a:r>
          </a:p>
          <a:p>
            <a:pPr lvl="1" algn="just"/>
            <a:r>
              <a:rPr lang="it-IT" sz="2000" b="1" dirty="0" smtClean="0"/>
              <a:t>Creazione di una politica concorrenziale comune;</a:t>
            </a:r>
          </a:p>
          <a:p>
            <a:pPr lvl="1" algn="just"/>
            <a:r>
              <a:rPr lang="it-IT" sz="2000" b="1" dirty="0" smtClean="0"/>
              <a:t>Armonizzazione delle leggi nazionali che interessano le operazioni del mercato comune;</a:t>
            </a:r>
          </a:p>
          <a:p>
            <a:pPr lvl="1" algn="just"/>
            <a:r>
              <a:rPr lang="it-IT" sz="2000" b="1" dirty="0" smtClean="0"/>
              <a:t>L’armonizzazione di alcune imposte/tasse nazionali.</a:t>
            </a:r>
          </a:p>
        </p:txBody>
      </p:sp>
    </p:spTree>
    <p:extLst>
      <p:ext uri="{BB962C8B-B14F-4D97-AF65-F5344CB8AC3E}">
        <p14:creationId xmlns:p14="http://schemas.microsoft.com/office/powerpoint/2010/main" val="39640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6" y="980728"/>
            <a:ext cx="7502961" cy="5298967"/>
          </a:xfrm>
        </p:spPr>
      </p:pic>
    </p:spTree>
    <p:extLst>
      <p:ext uri="{BB962C8B-B14F-4D97-AF65-F5344CB8AC3E}">
        <p14:creationId xmlns:p14="http://schemas.microsoft.com/office/powerpoint/2010/main" val="5540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Il budget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E’ motivo di solidarietà e tensioni tra gli stati.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990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52463"/>
            <a:ext cx="72294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627" y="620688"/>
            <a:ext cx="7024744" cy="1143000"/>
          </a:xfrm>
        </p:spPr>
        <p:txBody>
          <a:bodyPr anchor="ctr"/>
          <a:lstStyle/>
          <a:p>
            <a:pPr algn="ctr"/>
            <a:r>
              <a:rPr lang="it-IT" b="1" dirty="0" smtClean="0"/>
              <a:t>Le spese della UE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it-IT" dirty="0" smtClean="0"/>
              <a:t>Le spese ammontano all’1% del PIL dei 27 paesi (2012), ossia 250 Euro a persona.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22" y="2420888"/>
            <a:ext cx="62769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/>
              <a:t>Le spese della 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Le politiche più dispendiose sono quella agricola (metà del budget) e a sostegno dei paesi poveri (un terzo del budget).</a:t>
            </a:r>
          </a:p>
          <a:p>
            <a:pPr algn="just"/>
            <a:r>
              <a:rPr lang="it-IT" dirty="0" smtClean="0"/>
              <a:t>Ci sono poi le politiche interne (10%), le politiche esterne (6%) e l’amministrazione (7%).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0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/>
              <a:t>Le spese della 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2204864"/>
            <a:ext cx="72675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97280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L’evoluzione</a:t>
            </a:r>
            <a:br>
              <a:rPr lang="it-IT" sz="2000" b="1" dirty="0" smtClean="0"/>
            </a:br>
            <a:r>
              <a:rPr lang="it-IT" sz="2000" b="1" dirty="0" smtClean="0"/>
              <a:t>della spesa</a:t>
            </a:r>
            <a:br>
              <a:rPr lang="it-IT" sz="2000" b="1" dirty="0" smtClean="0"/>
            </a:br>
            <a:r>
              <a:rPr lang="it-IT" sz="2000" b="1" dirty="0" smtClean="0"/>
              <a:t>della UE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991"/>
            <a:ext cx="59150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it-IT" b="1" dirty="0" smtClean="0"/>
              <a:t>Le spese per gli stati membri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420888"/>
            <a:ext cx="71913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7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Le entrate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b="1" dirty="0" smtClean="0"/>
              <a:t>Le entrate devono essere uguali alle spese.</a:t>
            </a:r>
          </a:p>
          <a:p>
            <a:pPr algn="just"/>
            <a:r>
              <a:rPr lang="it-IT" b="1" dirty="0" smtClean="0"/>
              <a:t>Il bilancio è approvato ogni anno per legge.</a:t>
            </a:r>
          </a:p>
        </p:txBody>
      </p:sp>
    </p:spTree>
    <p:extLst>
      <p:ext uri="{BB962C8B-B14F-4D97-AF65-F5344CB8AC3E}">
        <p14:creationId xmlns:p14="http://schemas.microsoft.com/office/powerpoint/2010/main" val="18426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b="1" dirty="0" smtClean="0"/>
              <a:t>Le entrate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</a:pPr>
            <a:r>
              <a:rPr lang="it-IT" altLang="it-IT" b="1" dirty="0">
                <a:solidFill>
                  <a:srgbClr val="0066FF"/>
                </a:solidFill>
              </a:rPr>
              <a:t>Dazi doganali e prelievi agricoli</a:t>
            </a:r>
            <a:r>
              <a:rPr lang="it-IT" altLang="it-IT" dirty="0"/>
              <a:t> derivanti dalla tariffa doganale comune applicata agli scambi commerciali realizzati con i paesi terzi.</a:t>
            </a:r>
          </a:p>
          <a:p>
            <a:pPr algn="just">
              <a:lnSpc>
                <a:spcPct val="80000"/>
              </a:lnSpc>
            </a:pPr>
            <a:endParaRPr lang="it-IT" altLang="it-IT" dirty="0"/>
          </a:p>
          <a:p>
            <a:pPr algn="just">
              <a:lnSpc>
                <a:spcPct val="80000"/>
              </a:lnSpc>
            </a:pPr>
            <a:r>
              <a:rPr lang="it-IT" altLang="it-IT" b="1" dirty="0">
                <a:solidFill>
                  <a:srgbClr val="0066FF"/>
                </a:solidFill>
              </a:rPr>
              <a:t>Risorsa IVA</a:t>
            </a:r>
            <a:r>
              <a:rPr lang="it-IT" altLang="it-IT" dirty="0"/>
              <a:t>: risulta dall'applicazione di un aliquota uniforme pari allo 0,50%, valida per tutti gli Stati membri, agli imponibili IVA armonizzati degli Stati membri. L'imponibile IVA da prendere in considerazione a tal fine è limitato al  50% del PNL di ciascuno Stato membro. </a:t>
            </a:r>
          </a:p>
          <a:p>
            <a:pPr algn="just">
              <a:lnSpc>
                <a:spcPct val="80000"/>
              </a:lnSpc>
            </a:pPr>
            <a:endParaRPr lang="it-IT" altLang="it-IT" dirty="0"/>
          </a:p>
          <a:p>
            <a:pPr algn="just">
              <a:lnSpc>
                <a:spcPct val="80000"/>
              </a:lnSpc>
            </a:pPr>
            <a:r>
              <a:rPr lang="it-IT" altLang="it-IT" b="1" dirty="0">
                <a:solidFill>
                  <a:srgbClr val="0066FF"/>
                </a:solidFill>
              </a:rPr>
              <a:t>Quarta risorsa</a:t>
            </a:r>
            <a:r>
              <a:rPr lang="it-IT" altLang="it-IT" dirty="0"/>
              <a:t>: risorse derivanti dagli SM in percentuale sul RNL (reddito nazionale lordo): risulta dall’applicazione di un’aliquota uniforme stabilita annualmente alla somma dei RNL di tutti gli Stati membri, ai prezzi di mercato. </a:t>
            </a:r>
          </a:p>
          <a:p>
            <a:pPr algn="just">
              <a:lnSpc>
                <a:spcPct val="80000"/>
              </a:lnSpc>
            </a:pPr>
            <a:endParaRPr lang="it-IT" altLang="it-IT" dirty="0"/>
          </a:p>
          <a:p>
            <a:pPr algn="just">
              <a:lnSpc>
                <a:spcPct val="80000"/>
              </a:lnSpc>
            </a:pPr>
            <a:r>
              <a:rPr lang="it-IT" altLang="it-IT" dirty="0"/>
              <a:t>Entrate specifiche derivate da imposte e contributi a carico dei funzionari europei, dalle ammende inflitte a imprese per ostacolo alla concorrenza, da interessi e garanzie, tasse varie, prelievi e canoni comunitari.</a:t>
            </a:r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75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Perché tutte queste misure sono necessarie???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b="1" dirty="0" smtClean="0"/>
              <a:t>Proibizione degli aiuti di stato;</a:t>
            </a:r>
          </a:p>
          <a:p>
            <a:pPr algn="just"/>
            <a:r>
              <a:rPr lang="it-IT" sz="2800" b="1" dirty="0" smtClean="0"/>
              <a:t>Comportamenti </a:t>
            </a:r>
            <a:r>
              <a:rPr lang="it-IT" sz="2800" b="1" dirty="0" err="1" smtClean="0"/>
              <a:t>anticompetitivi</a:t>
            </a:r>
            <a:r>
              <a:rPr lang="it-IT" sz="2800" b="1" dirty="0" smtClean="0"/>
              <a:t> (es. cartelli)= vietati;</a:t>
            </a:r>
          </a:p>
          <a:p>
            <a:pPr algn="just"/>
            <a:r>
              <a:rPr lang="it-IT" sz="2800" b="1" dirty="0" smtClean="0"/>
              <a:t>Importanza leggi comuni</a:t>
            </a:r>
          </a:p>
          <a:p>
            <a:pPr algn="just"/>
            <a:r>
              <a:rPr lang="it-IT" sz="2800" b="1" dirty="0" smtClean="0"/>
              <a:t>Importanza tasse/imposte comuni????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2641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758049"/>
            <a:ext cx="81248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Eliminazione delle restrizioni al commercio dei servizi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b="1" dirty="0" smtClean="0"/>
              <a:t>Fissato il principio della libera circolazione nella prestazione dei servizi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6781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Integrazione del mercato del lavoro e dei capitali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600" b="1" dirty="0" smtClean="0"/>
              <a:t>Eliminazione delle discriminazioni per la nazionalità dei lavoratori e la loro libera circolazione</a:t>
            </a:r>
          </a:p>
          <a:p>
            <a:pPr algn="just"/>
            <a:r>
              <a:rPr lang="it-IT" sz="2600" b="1" dirty="0" smtClean="0"/>
              <a:t>Libertà per le imprese di andare a localizzarsi ovunque</a:t>
            </a:r>
          </a:p>
          <a:p>
            <a:pPr algn="just"/>
            <a:r>
              <a:rPr lang="it-IT" sz="2600" b="1" dirty="0" smtClean="0"/>
              <a:t>Libera circolazione dei capitali (effettiva però solo con Maastricht)</a:t>
            </a:r>
            <a:endParaRPr 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21692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it-IT" b="1" dirty="0" smtClean="0"/>
              <a:t>Politica agricola comune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Ruolo importante dell’agricoltura nell’economia europea.</a:t>
            </a:r>
          </a:p>
          <a:p>
            <a:pPr algn="just"/>
            <a:r>
              <a:rPr lang="it-IT" b="1" dirty="0" smtClean="0"/>
              <a:t>Il trattato di Roma anticipa la PAC che diventerà effettiva dal 1962.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815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it-IT" b="1" dirty="0" smtClean="0"/>
              <a:t>Limiti del trattato di Roma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b="1" dirty="0" smtClean="0"/>
              <a:t>Il trattato di Roma era ambizioso, ma non recava alcuna precisazione circa le politiche sociali (diritti e doveri dei lavoratori, assistenza sociale, per esempio,) e la politica fiscale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458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2496</Words>
  <Application>Microsoft Office PowerPoint</Application>
  <PresentationFormat>Presentazione su schermo (4:3)</PresentationFormat>
  <Paragraphs>233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Austin</vt:lpstr>
      <vt:lpstr>Capitolo II:  Fatti, Leggi, Istituzioni e budget</vt:lpstr>
      <vt:lpstr>Il Trattato di Roma: le fondamenta dell’integrazione europea</vt:lpstr>
      <vt:lpstr>Come rendere l’Europa un’area integrata?</vt:lpstr>
      <vt:lpstr>Come rendere l’Europa un’area integrata?</vt:lpstr>
      <vt:lpstr>Perché tutte queste misure sono necessarie???</vt:lpstr>
      <vt:lpstr>Eliminazione delle restrizioni al commercio dei servizi</vt:lpstr>
      <vt:lpstr>Integrazione del mercato del lavoro e dei capitali</vt:lpstr>
      <vt:lpstr>Politica agricola comune</vt:lpstr>
      <vt:lpstr>Limiti del trattato di Roma</vt:lpstr>
      <vt:lpstr>Il problema della social policy</vt:lpstr>
      <vt:lpstr>Il problema della tax policy</vt:lpstr>
      <vt:lpstr>La Ue pre e post Lisbona</vt:lpstr>
      <vt:lpstr>La UE pre Lisbona</vt:lpstr>
      <vt:lpstr>La UE pre Lisbona</vt:lpstr>
      <vt:lpstr>La UE pre Lisbona</vt:lpstr>
      <vt:lpstr>La UE pre Lisbona</vt:lpstr>
      <vt:lpstr>Il trattato di Maastricht</vt:lpstr>
      <vt:lpstr>La struttura per pilastri..</vt:lpstr>
      <vt:lpstr>I tre pilastri di Lisbona</vt:lpstr>
      <vt:lpstr>Lisbona ed il metodo del coordinamento aperto</vt:lpstr>
      <vt:lpstr>Gli indicatori di Lisbona</vt:lpstr>
      <vt:lpstr>Gli indicatori di Lisbona</vt:lpstr>
      <vt:lpstr>Gli indicatori di Lisbona</vt:lpstr>
      <vt:lpstr>La strategia di Lisbona e le politiche nazionali</vt:lpstr>
      <vt:lpstr>La strategia di Lisbona e le politiche nazionali</vt:lpstr>
      <vt:lpstr>Il trattato di Lisbona</vt:lpstr>
      <vt:lpstr>Il trattato di Lisbona</vt:lpstr>
      <vt:lpstr>Il trattato di Lisbona</vt:lpstr>
      <vt:lpstr>Il Trattato di Lisbona</vt:lpstr>
      <vt:lpstr>Il secondo ed il terzo pilastro</vt:lpstr>
      <vt:lpstr>Dopo Lisbona…</vt:lpstr>
      <vt:lpstr>Revisione del 2005.  Rapporto KOK</vt:lpstr>
      <vt:lpstr>I cinque assi di azione risultati dal rapporto</vt:lpstr>
      <vt:lpstr>Nuova revisione della Strategia di Lisbona</vt:lpstr>
      <vt:lpstr>The Big-5 Istitutions</vt:lpstr>
      <vt:lpstr>Il consiglio europeo</vt:lpstr>
      <vt:lpstr>Il parlamento europeo</vt:lpstr>
      <vt:lpstr>La commissione europea</vt:lpstr>
      <vt:lpstr>La Corte di Giustizia</vt:lpstr>
      <vt:lpstr>Presentazione standard di PowerPoint</vt:lpstr>
      <vt:lpstr>Il budget</vt:lpstr>
      <vt:lpstr>Presentazione standard di PowerPoint</vt:lpstr>
      <vt:lpstr>Le spese della UE</vt:lpstr>
      <vt:lpstr>Le spese della UE</vt:lpstr>
      <vt:lpstr>Le spese della UE</vt:lpstr>
      <vt:lpstr>L’evoluzione della spesa della UE</vt:lpstr>
      <vt:lpstr>Le spese per gli stati membri</vt:lpstr>
      <vt:lpstr>Le entrate</vt:lpstr>
      <vt:lpstr>Le entrate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II:  Fatti, Leggi, Istituzioni e buget</dc:title>
  <dc:creator>ProfVale</dc:creator>
  <cp:lastModifiedBy>Prof Vale</cp:lastModifiedBy>
  <cp:revision>62</cp:revision>
  <dcterms:created xsi:type="dcterms:W3CDTF">2013-09-20T11:58:14Z</dcterms:created>
  <dcterms:modified xsi:type="dcterms:W3CDTF">2013-10-18T15:55:19Z</dcterms:modified>
</cp:coreProperties>
</file>