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5"/>
  </p:handoutMasterIdLst>
  <p:sldIdLst>
    <p:sldId id="256" r:id="rId2"/>
    <p:sldId id="353" r:id="rId3"/>
    <p:sldId id="368" r:id="rId4"/>
    <p:sldId id="354" r:id="rId5"/>
    <p:sldId id="369" r:id="rId6"/>
    <p:sldId id="355" r:id="rId7"/>
    <p:sldId id="370" r:id="rId8"/>
    <p:sldId id="356" r:id="rId9"/>
    <p:sldId id="357" r:id="rId10"/>
    <p:sldId id="358" r:id="rId11"/>
    <p:sldId id="371" r:id="rId12"/>
    <p:sldId id="359" r:id="rId13"/>
    <p:sldId id="360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-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it-IT" altLang="it-IT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it-IT" altLang="it-IT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it-IT" altLang="it-IT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A7DD83C-5C37-4051-AAF9-307F6B5E886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0329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9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19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19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it-IT" altLang="it-IT" noProof="0" smtClean="0"/>
              <a:t>Fare clic per modificare lo stile del titolo</a:t>
            </a: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it-IT" altLang="it-IT" noProof="0" smtClean="0"/>
              <a:t>Fare clic per modificare lo stile del sottotitolo dello schema</a:t>
            </a:r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195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196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5D8F2B-087C-4BE7-A8CC-493D18313DE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wedge/>
    <p:sndAc>
      <p:stSnd>
        <p:snd r:embed="rId1" name="suctio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88D7A8-C3F2-4F1B-B4E6-EE0A79C484A0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5287221"/>
      </p:ext>
    </p:extLst>
  </p:cSld>
  <p:clrMapOvr>
    <a:masterClrMapping/>
  </p:clrMapOvr>
  <p:transition>
    <p:wedge/>
    <p:sndAc>
      <p:stSnd>
        <p:snd r:embed="rId1" name="suctio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65F741-C9C2-40BE-97E5-FCC51A6C4F0C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9254063"/>
      </p:ext>
    </p:extLst>
  </p:cSld>
  <p:clrMapOvr>
    <a:masterClrMapping/>
  </p:clrMapOvr>
  <p:transition>
    <p:wedge/>
    <p:sndAc>
      <p:stSnd>
        <p:snd r:embed="rId1" name="suctio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003FA2-8A4D-4E6B-92EB-B5CC075CE309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9919090"/>
      </p:ext>
    </p:extLst>
  </p:cSld>
  <p:clrMapOvr>
    <a:masterClrMapping/>
  </p:clrMapOvr>
  <p:transition>
    <p:wedge/>
    <p:sndAc>
      <p:stSnd>
        <p:snd r:embed="rId1" name="suctio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A39864-A790-4957-98D2-50E104374880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53837038"/>
      </p:ext>
    </p:extLst>
  </p:cSld>
  <p:clrMapOvr>
    <a:masterClrMapping/>
  </p:clrMapOvr>
  <p:transition>
    <p:wedge/>
    <p:sndAc>
      <p:stSnd>
        <p:snd r:embed="rId1" name="suctio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B5C7C5-EE56-4CCA-9FF8-E8DCDFBD87A4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159359"/>
      </p:ext>
    </p:extLst>
  </p:cSld>
  <p:clrMapOvr>
    <a:masterClrMapping/>
  </p:clrMapOvr>
  <p:transition>
    <p:wedge/>
    <p:sndAc>
      <p:stSnd>
        <p:snd r:embed="rId1" name="suctio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AD66BB-86D1-45E8-95A8-06E16756C19E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3140886"/>
      </p:ext>
    </p:extLst>
  </p:cSld>
  <p:clrMapOvr>
    <a:masterClrMapping/>
  </p:clrMapOvr>
  <p:transition>
    <p:wedge/>
    <p:sndAc>
      <p:stSnd>
        <p:snd r:embed="rId1" name="suctio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B97916-280F-41EF-AF94-534D7AEA4C7C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5380694"/>
      </p:ext>
    </p:extLst>
  </p:cSld>
  <p:clrMapOvr>
    <a:masterClrMapping/>
  </p:clrMapOvr>
  <p:transition>
    <p:wedge/>
    <p:sndAc>
      <p:stSnd>
        <p:snd r:embed="rId1" name="suctio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96E18-91B1-4D9C-835B-E9F762A69AEE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6949850"/>
      </p:ext>
    </p:extLst>
  </p:cSld>
  <p:clrMapOvr>
    <a:masterClrMapping/>
  </p:clrMapOvr>
  <p:transition>
    <p:wedge/>
    <p:sndAc>
      <p:stSnd>
        <p:snd r:embed="rId1" name="suctio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C8002E-F912-4CE7-BBC0-D10C637512AA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90438813"/>
      </p:ext>
    </p:extLst>
  </p:cSld>
  <p:clrMapOvr>
    <a:masterClrMapping/>
  </p:clrMapOvr>
  <p:transition>
    <p:wedge/>
    <p:sndAc>
      <p:stSnd>
        <p:snd r:embed="rId1" name="suctio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5D7C17-9A26-41C7-AC76-EE635E973F70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9856007"/>
      </p:ext>
    </p:extLst>
  </p:cSld>
  <p:clrMapOvr>
    <a:masterClrMapping/>
  </p:clrMapOvr>
  <p:transition>
    <p:wedge/>
    <p:sndAc>
      <p:stSnd>
        <p:snd r:embed="rId1" name="suctio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16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t-IT" altLang="it-IT"/>
          </a:p>
        </p:txBody>
      </p:sp>
      <p:sp>
        <p:nvSpPr>
          <p:cNvPr id="617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BC0A928-5588-4F4D-990F-C5FD557966BC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17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t-IT" alt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edge/>
    <p:sndAc>
      <p:stSnd>
        <p:snd r:embed="rId13" name="suction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r>
              <a:rPr lang="it-IT" altLang="it-IT" sz="4000" b="1"/>
              <a:t>Prof. B. Pierri</a:t>
            </a:r>
            <a:br>
              <a:rPr lang="it-IT" altLang="it-IT" sz="4000" b="1"/>
            </a:br>
            <a:r>
              <a:rPr lang="it-IT" altLang="it-IT" sz="4000" b="1"/>
              <a:t>History of Italian Foreign Policy</a:t>
            </a:r>
            <a:r>
              <a:rPr lang="it-IT" altLang="it-IT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438400"/>
            <a:ext cx="9144000" cy="4419600"/>
          </a:xfrm>
        </p:spPr>
        <p:txBody>
          <a:bodyPr/>
          <a:lstStyle/>
          <a:p>
            <a:r>
              <a:rPr lang="it-IT" altLang="it-IT" sz="3600" b="1"/>
              <a:t>Fascist Middle Eastern Policy: The First Months of War, Jun-Oct 1940</a:t>
            </a:r>
          </a:p>
          <a:p>
            <a:endParaRPr lang="it-IT" altLang="it-IT" sz="3600" b="1"/>
          </a:p>
          <a:p>
            <a:r>
              <a:rPr lang="it-IT" altLang="it-IT" sz="3600" b="1"/>
              <a:t>April 6th, 2016 </a:t>
            </a:r>
            <a:br>
              <a:rPr lang="it-IT" altLang="it-IT" sz="3600" b="1"/>
            </a:br>
            <a:r>
              <a:rPr lang="it-IT" altLang="it-IT"/>
              <a:t/>
            </a:r>
            <a:br>
              <a:rPr lang="it-IT" altLang="it-IT"/>
            </a:br>
            <a:endParaRPr lang="it-IT" altLang="it-IT"/>
          </a:p>
        </p:txBody>
      </p:sp>
    </p:spTree>
  </p:cSld>
  <p:clrMapOvr>
    <a:masterClrMapping/>
  </p:clrMapOvr>
  <p:transition>
    <p:wedg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it-IT" altLang="it-IT" sz="4000" b="1"/>
              <a:t>Arabian Peninsula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arenR"/>
            </a:pPr>
            <a:r>
              <a:rPr lang="it-IT" altLang="it-IT" b="1"/>
              <a:t>Aden under direct Italian control</a:t>
            </a:r>
          </a:p>
          <a:p>
            <a:pPr marL="609600" indent="-609600">
              <a:buFont typeface="Wingdings" pitchFamily="2" charset="2"/>
              <a:buAutoNum type="alphaUcParenR"/>
            </a:pPr>
            <a:r>
              <a:rPr lang="it-IT" altLang="it-IT" b="1"/>
              <a:t>Bahrain under direct Italian control</a:t>
            </a:r>
          </a:p>
          <a:p>
            <a:pPr marL="609600" indent="-609600">
              <a:buFont typeface="Wingdings" pitchFamily="2" charset="2"/>
              <a:buAutoNum type="alphaUcParenR"/>
            </a:pPr>
            <a:r>
              <a:rPr lang="it-IT" altLang="it-IT" b="1"/>
              <a:t>Yemen and Saudi Arabia independent</a:t>
            </a:r>
          </a:p>
          <a:p>
            <a:pPr marL="609600" indent="-609600">
              <a:buFont typeface="Wingdings" pitchFamily="2" charset="2"/>
              <a:buAutoNum type="alphaUcParenR"/>
            </a:pPr>
            <a:r>
              <a:rPr lang="it-IT" altLang="it-IT" b="1"/>
              <a:t>Oman to become Italian protectorate</a:t>
            </a:r>
          </a:p>
          <a:p>
            <a:pPr marL="609600" indent="-609600">
              <a:buFont typeface="Wingdings" pitchFamily="2" charset="2"/>
              <a:buAutoNum type="alphaUcParenR"/>
            </a:pPr>
            <a:r>
              <a:rPr lang="it-IT" altLang="it-IT" b="1"/>
              <a:t>Djibuti under total Italian control</a:t>
            </a:r>
          </a:p>
        </p:txBody>
      </p:sp>
    </p:spTree>
  </p:cSld>
  <p:clrMapOvr>
    <a:masterClrMapping/>
  </p:clrMapOvr>
  <p:transition>
    <p:wedg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  <p:pic>
        <p:nvPicPr>
          <p:cNvPr id="129029" name="Picture 5" descr="hw519331f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  <p:sndAc>
      <p:stSnd>
        <p:snd r:embed="rId2" name="suction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it-IT" altLang="it-IT" sz="4000" b="1"/>
              <a:t>Italo-German-Arab triangle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609600" indent="-609600"/>
            <a:r>
              <a:rPr lang="it-IT" altLang="it-IT" b="1"/>
              <a:t>Oct 23 Joint Italo-German Declaration on Arab Affairs</a:t>
            </a:r>
          </a:p>
          <a:p>
            <a:pPr marL="609600" indent="-609600">
              <a:buFont typeface="Wingdings" pitchFamily="2" charset="2"/>
              <a:buAutoNum type="alphaUcParenR"/>
            </a:pPr>
            <a:r>
              <a:rPr lang="it-IT" altLang="it-IT" b="1"/>
              <a:t>Axis powers had watched with interest Arab struggle for independence</a:t>
            </a:r>
          </a:p>
          <a:p>
            <a:pPr marL="609600" indent="-609600">
              <a:buFont typeface="Wingdings" pitchFamily="2" charset="2"/>
              <a:buAutoNum type="alphaUcParenR"/>
            </a:pPr>
            <a:r>
              <a:rPr lang="it-IT" altLang="it-IT" b="1"/>
              <a:t>Arabs could count on Axis simpathy in future </a:t>
            </a:r>
          </a:p>
          <a:p>
            <a:pPr marL="609600" indent="-609600">
              <a:buFont typeface="Wingdings" pitchFamily="2" charset="2"/>
              <a:buAutoNum type="alphaUcParenR"/>
            </a:pPr>
            <a:r>
              <a:rPr lang="it-IT" altLang="it-IT" b="1"/>
              <a:t>No mention about Arab union of specific countries</a:t>
            </a:r>
          </a:p>
          <a:p>
            <a:pPr marL="609600" indent="-609600">
              <a:buFont typeface="Wingdings" pitchFamily="2" charset="2"/>
              <a:buAutoNum type="alphaUcParenR"/>
            </a:pPr>
            <a:r>
              <a:rPr lang="it-IT" altLang="it-IT" b="1"/>
              <a:t>Italy did not want any Arab aid, in order not no pay diplomatic price</a:t>
            </a:r>
          </a:p>
        </p:txBody>
      </p:sp>
    </p:spTree>
  </p:cSld>
  <p:clrMapOvr>
    <a:masterClrMapping/>
  </p:clrMapOvr>
  <p:transition>
    <p:wedg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it-IT" altLang="it-IT" sz="3800" b="1"/>
              <a:t>Italian poor teeth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it-IT" altLang="it-IT" b="1"/>
              <a:t>Bismarck once said that Italy had big appetite, but small teeth</a:t>
            </a:r>
          </a:p>
          <a:p>
            <a:r>
              <a:rPr lang="it-IT" altLang="it-IT" b="1"/>
              <a:t>Dec 1940 Hitler expressed similar view:</a:t>
            </a:r>
          </a:p>
          <a:p>
            <a:pPr>
              <a:buFontTx/>
              <a:buChar char="-"/>
            </a:pPr>
            <a:r>
              <a:rPr lang="it-IT" altLang="it-IT" b="1"/>
              <a:t>Failure of Italian campaigns had effect of compressing Italian claims within natural borders of Italian capabilities</a:t>
            </a:r>
          </a:p>
          <a:p>
            <a:pPr>
              <a:buFontTx/>
              <a:buChar char="-"/>
            </a:pPr>
            <a:r>
              <a:rPr lang="it-IT" altLang="it-IT" b="1"/>
              <a:t>Rommel sent to North Africa to salvage Libya from falling in British hands</a:t>
            </a:r>
          </a:p>
          <a:p>
            <a:pPr>
              <a:buFontTx/>
              <a:buChar char="-"/>
            </a:pPr>
            <a:r>
              <a:rPr lang="it-IT" altLang="it-IT" b="1"/>
              <a:t>Italy’s parallel war over </a:t>
            </a:r>
          </a:p>
          <a:p>
            <a:pPr>
              <a:buFont typeface="Wingdings" pitchFamily="2" charset="2"/>
              <a:buNone/>
            </a:pPr>
            <a:endParaRPr lang="it-IT" altLang="it-IT" b="1"/>
          </a:p>
        </p:txBody>
      </p:sp>
    </p:spTree>
  </p:cSld>
  <p:clrMapOvr>
    <a:masterClrMapping/>
  </p:clrMapOvr>
  <p:transition>
    <p:wedg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it-IT" altLang="it-IT" sz="3800" b="1"/>
              <a:t>Holy Land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609600" indent="-609600"/>
            <a:r>
              <a:rPr lang="it-IT" altLang="it-IT" b="1"/>
              <a:t>Transjordan and Palestine to be united in federated monarchy: if not the Italian king, choice among Arab princes</a:t>
            </a:r>
          </a:p>
          <a:p>
            <a:pPr marL="609600" indent="-609600"/>
            <a:r>
              <a:rPr lang="it-IT" altLang="it-IT" b="1"/>
              <a:t>Only Sephardic Jews (Spanish origins) to be incorporated</a:t>
            </a:r>
          </a:p>
          <a:p>
            <a:pPr marL="609600" indent="-609600"/>
            <a:r>
              <a:rPr lang="it-IT" altLang="it-IT" b="1"/>
              <a:t>Jewish emigration stopped, undesirable elements to be expelled and leave room for Arabs, better than Christians</a:t>
            </a:r>
          </a:p>
          <a:p>
            <a:pPr marL="609600" indent="-609600"/>
            <a:r>
              <a:rPr lang="it-IT" altLang="it-IT" b="1"/>
              <a:t>Jewish education system to be de-Zionised</a:t>
            </a:r>
          </a:p>
        </p:txBody>
      </p:sp>
    </p:spTree>
  </p:cSld>
  <p:clrMapOvr>
    <a:masterClrMapping/>
  </p:clrMapOvr>
  <p:transition>
    <p:wedg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  <p:pic>
        <p:nvPicPr>
          <p:cNvPr id="124933" name="Picture 5" descr="truncated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  <p:sndAc>
      <p:stSnd>
        <p:snd r:embed="rId2" name="suctio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it-IT" altLang="it-IT" b="1"/>
              <a:t>Arab Countries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2800" b="1"/>
              <a:t>Syria to become independent republic, giving complete autonomy to region of Druzes and Alawites</a:t>
            </a:r>
          </a:p>
          <a:p>
            <a:pPr>
              <a:lnSpc>
                <a:spcPct val="80000"/>
              </a:lnSpc>
            </a:pPr>
            <a:r>
              <a:rPr lang="it-IT" altLang="it-IT" sz="2800" b="1"/>
              <a:t>Independence subordinate to alliance with Italy, Italian economic domination, Italian military bases, preferential status of Italian language in schools and protection of Christian minorities</a:t>
            </a:r>
          </a:p>
          <a:p>
            <a:pPr>
              <a:lnSpc>
                <a:spcPct val="80000"/>
              </a:lnSpc>
            </a:pPr>
            <a:r>
              <a:rPr lang="it-IT" altLang="it-IT" sz="2800" b="1"/>
              <a:t>Lebanon to receive only mandate-style independence, with Italian commissioner ruling the country</a:t>
            </a:r>
          </a:p>
          <a:p>
            <a:pPr>
              <a:lnSpc>
                <a:spcPct val="80000"/>
              </a:lnSpc>
            </a:pPr>
            <a:r>
              <a:rPr lang="it-IT" altLang="it-IT" sz="2800" b="1"/>
              <a:t>Syria, Lebanon, Palestine, Transjordan, Sinai to form Levant State with a structure like Switzerland and ethnically homogeneous cantons. Everything under Italian mandate  </a:t>
            </a:r>
          </a:p>
        </p:txBody>
      </p:sp>
    </p:spTree>
  </p:cSld>
  <p:clrMapOvr>
    <a:masterClrMapping/>
  </p:clrMapOvr>
  <p:transition>
    <p:wedg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  <p:pic>
        <p:nvPicPr>
          <p:cNvPr id="125957" name="Picture 5" descr="French+Syria+states+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  <p:sndAc>
      <p:stSnd>
        <p:snd r:embed="rId2" name="suctio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it-IT" altLang="it-IT" b="1"/>
              <a:t>Cyprus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arenR"/>
            </a:pPr>
            <a:r>
              <a:rPr lang="it-IT" altLang="it-IT" b="1"/>
              <a:t>Cyprus under Roman, Venetian, and Genoan domination for 600 years</a:t>
            </a:r>
          </a:p>
          <a:p>
            <a:pPr marL="609600" indent="-609600">
              <a:buFont typeface="Wingdings" pitchFamily="2" charset="2"/>
              <a:buAutoNum type="alphaUcParenR"/>
            </a:pPr>
            <a:r>
              <a:rPr lang="it-IT" altLang="it-IT" b="1"/>
              <a:t>Italy fought to liberate world from British domination of seas</a:t>
            </a:r>
          </a:p>
          <a:p>
            <a:pPr marL="609600" indent="-609600">
              <a:buFont typeface="Wingdings" pitchFamily="2" charset="2"/>
              <a:buAutoNum type="alphaUcParenR"/>
            </a:pPr>
            <a:r>
              <a:rPr lang="it-IT" altLang="it-IT" b="1"/>
              <a:t>Three possibilities for Cyprus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it-IT" altLang="it-IT" b="1"/>
              <a:t>Direct Italian domination (preferred)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it-IT" altLang="it-IT" b="1"/>
              <a:t>Autonomy within Italian empire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it-IT" altLang="it-IT" b="1"/>
              <a:t>Union with Greece - this only two weeks before invasion of Greece</a:t>
            </a:r>
          </a:p>
        </p:txBody>
      </p:sp>
    </p:spTree>
  </p:cSld>
  <p:clrMapOvr>
    <a:masterClrMapping/>
  </p:clrMapOvr>
  <p:transition>
    <p:wedg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  <p:pic>
        <p:nvPicPr>
          <p:cNvPr id="126981" name="Picture 5" descr="cyprus_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  <p:sndAc>
      <p:stSnd>
        <p:snd r:embed="rId2" name="suctio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it-IT" altLang="it-IT" sz="3900" b="1"/>
              <a:t>Iraq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it-IT" altLang="it-IT" sz="2800" b="1"/>
              <a:t>Out of Italian zone of influence, as defined by Hitler</a:t>
            </a:r>
          </a:p>
          <a:p>
            <a:pPr marL="609600" indent="-609600">
              <a:lnSpc>
                <a:spcPct val="90000"/>
              </a:lnSpc>
            </a:pPr>
            <a:r>
              <a:rPr lang="it-IT" altLang="it-IT" sz="2800" b="1"/>
              <a:t>In Sept Foreign Ministry recommended Iraq to remain independent and sign mutual defence pact with Italy</a:t>
            </a:r>
          </a:p>
          <a:p>
            <a:pPr marL="609600" indent="-609600">
              <a:lnSpc>
                <a:spcPct val="90000"/>
              </a:lnSpc>
            </a:pPr>
            <a:r>
              <a:rPr lang="it-IT" altLang="it-IT" sz="2800" b="1"/>
              <a:t>Iraq perceived as weak country surrounded by enemies and ethnically disunited</a:t>
            </a:r>
          </a:p>
          <a:p>
            <a:pPr marL="609600" indent="-609600">
              <a:lnSpc>
                <a:spcPct val="90000"/>
              </a:lnSpc>
            </a:pPr>
            <a:r>
              <a:rPr lang="it-IT" altLang="it-IT" sz="2800" b="1"/>
              <a:t>Strong independent Iraq to serve Italian interests </a:t>
            </a:r>
          </a:p>
          <a:p>
            <a:pPr marL="609600" indent="-609600">
              <a:lnSpc>
                <a:spcPct val="90000"/>
              </a:lnSpc>
            </a:pPr>
            <a:r>
              <a:rPr lang="it-IT" altLang="it-IT" sz="2800" b="1"/>
              <a:t>Extension of Iraqi borders at expense of Iran, Kuwait, Syria, Turkey</a:t>
            </a:r>
          </a:p>
          <a:p>
            <a:pPr marL="609600" indent="-609600">
              <a:lnSpc>
                <a:spcPct val="90000"/>
              </a:lnSpc>
            </a:pPr>
            <a:r>
              <a:rPr lang="it-IT" altLang="it-IT" sz="2800" b="1"/>
              <a:t>In return of military protection, Italy to be given oil concessions at that time held by Iraq Petroleum Company</a:t>
            </a:r>
          </a:p>
        </p:txBody>
      </p:sp>
    </p:spTree>
  </p:cSld>
  <p:clrMapOvr>
    <a:masterClrMapping/>
  </p:clrMapOvr>
  <p:transition>
    <p:wedg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  <p:pic>
        <p:nvPicPr>
          <p:cNvPr id="112645" name="Picture 5" descr="arton20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amata sipario">
  <a:themeElements>
    <a:clrScheme name="Chiamata sipario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hiamata sipari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iamata sipario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amata sipario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amata sipario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424</Words>
  <Application>Microsoft Office PowerPoint</Application>
  <PresentationFormat>Presentazione su schermo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Chiamata sipario</vt:lpstr>
      <vt:lpstr>Prof. B. Pierri History of Italian Foreign Policy </vt:lpstr>
      <vt:lpstr>Holy Land</vt:lpstr>
      <vt:lpstr>Presentazione standard di PowerPoint</vt:lpstr>
      <vt:lpstr>Arab Countries</vt:lpstr>
      <vt:lpstr>Presentazione standard di PowerPoint</vt:lpstr>
      <vt:lpstr>Cyprus</vt:lpstr>
      <vt:lpstr>Presentazione standard di PowerPoint</vt:lpstr>
      <vt:lpstr>Iraq</vt:lpstr>
      <vt:lpstr>Presentazione standard di PowerPoint</vt:lpstr>
      <vt:lpstr>Arabian Peninsula</vt:lpstr>
      <vt:lpstr>Presentazione standard di PowerPoint</vt:lpstr>
      <vt:lpstr>Italo-German-Arab triangle</vt:lpstr>
      <vt:lpstr>Italian poor teeth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AnnaMaria</dc:creator>
  <cp:lastModifiedBy>AnnaMaria</cp:lastModifiedBy>
  <cp:revision>13</cp:revision>
  <cp:lastPrinted>1601-01-01T00:00:00Z</cp:lastPrinted>
  <dcterms:created xsi:type="dcterms:W3CDTF">1601-01-01T00:00:00Z</dcterms:created>
  <dcterms:modified xsi:type="dcterms:W3CDTF">2016-04-04T06:14:17Z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